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6"/>
  </p:notesMasterIdLst>
  <p:sldIdLst>
    <p:sldId id="257" r:id="rId5"/>
  </p:sldIdLst>
  <p:sldSz cx="21945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ACAA"/>
    <a:srgbClr val="2C2460"/>
    <a:srgbClr val="F2F0F5"/>
    <a:srgbClr val="E5E0EB"/>
    <a:srgbClr val="2D25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74AA20-1DE8-4F21-95B9-C412CD8A804D}" v="423" dt="2025-07-03T07:01:57.724"/>
    <p1510:client id="{71583DD7-6B9E-4164-95FE-8D09069272AD}" v="8664" dt="2025-07-02T08:20:35.0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1" d="100"/>
          <a:sy n="21" d="100"/>
        </p:scale>
        <p:origin x="327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58CD0C-0E31-4801-9F73-9390E7602459}" type="datetimeFigureOut">
              <a:rPr lang="en-US" smtClean="0"/>
              <a:t>7/7/2025</a:t>
            </a:fld>
            <a:endParaRPr lang="en-US"/>
          </a:p>
        </p:txBody>
      </p:sp>
      <p:sp>
        <p:nvSpPr>
          <p:cNvPr id="4" name="Slide Image Placeholder 3"/>
          <p:cNvSpPr>
            <a:spLocks noGrp="1" noRot="1" noChangeAspect="1"/>
          </p:cNvSpPr>
          <p:nvPr>
            <p:ph type="sldImg" idx="2"/>
          </p:nvPr>
        </p:nvSpPr>
        <p:spPr>
          <a:xfrm>
            <a:off x="2400300" y="1143000"/>
            <a:ext cx="2057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1C8AAB-F225-4932-869F-42AFF0177ADA}" type="slidenum">
              <a:rPr lang="en-US" smtClean="0"/>
              <a:t>‹#›</a:t>
            </a:fld>
            <a:endParaRPr lang="en-US"/>
          </a:p>
        </p:txBody>
      </p:sp>
    </p:spTree>
    <p:extLst>
      <p:ext uri="{BB962C8B-B14F-4D97-AF65-F5344CB8AC3E}">
        <p14:creationId xmlns:p14="http://schemas.microsoft.com/office/powerpoint/2010/main" val="695359953"/>
      </p:ext>
    </p:extLst>
  </p:cSld>
  <p:clrMap bg1="lt1" tx1="dk1" bg2="lt2" tx2="dk2" accent1="accent1" accent2="accent2" accent3="accent3" accent4="accent4" accent5="accent5" accent6="accent6" hlink="hlink" folHlink="folHlink"/>
  <p:notesStyle>
    <a:lvl1pPr marL="0" algn="l" defTabSz="623438" rtl="0" eaLnBrk="1" latinLnBrk="0" hangingPunct="1">
      <a:defRPr sz="818" kern="1200">
        <a:solidFill>
          <a:schemeClr val="tx1"/>
        </a:solidFill>
        <a:latin typeface="+mn-lt"/>
        <a:ea typeface="+mn-ea"/>
        <a:cs typeface="+mn-cs"/>
      </a:defRPr>
    </a:lvl1pPr>
    <a:lvl2pPr marL="311719" algn="l" defTabSz="623438" rtl="0" eaLnBrk="1" latinLnBrk="0" hangingPunct="1">
      <a:defRPr sz="818" kern="1200">
        <a:solidFill>
          <a:schemeClr val="tx1"/>
        </a:solidFill>
        <a:latin typeface="+mn-lt"/>
        <a:ea typeface="+mn-ea"/>
        <a:cs typeface="+mn-cs"/>
      </a:defRPr>
    </a:lvl2pPr>
    <a:lvl3pPr marL="623438" algn="l" defTabSz="623438" rtl="0" eaLnBrk="1" latinLnBrk="0" hangingPunct="1">
      <a:defRPr sz="818" kern="1200">
        <a:solidFill>
          <a:schemeClr val="tx1"/>
        </a:solidFill>
        <a:latin typeface="+mn-lt"/>
        <a:ea typeface="+mn-ea"/>
        <a:cs typeface="+mn-cs"/>
      </a:defRPr>
    </a:lvl3pPr>
    <a:lvl4pPr marL="935157" algn="l" defTabSz="623438" rtl="0" eaLnBrk="1" latinLnBrk="0" hangingPunct="1">
      <a:defRPr sz="818" kern="1200">
        <a:solidFill>
          <a:schemeClr val="tx1"/>
        </a:solidFill>
        <a:latin typeface="+mn-lt"/>
        <a:ea typeface="+mn-ea"/>
        <a:cs typeface="+mn-cs"/>
      </a:defRPr>
    </a:lvl4pPr>
    <a:lvl5pPr marL="1246876" algn="l" defTabSz="623438" rtl="0" eaLnBrk="1" latinLnBrk="0" hangingPunct="1">
      <a:defRPr sz="818" kern="1200">
        <a:solidFill>
          <a:schemeClr val="tx1"/>
        </a:solidFill>
        <a:latin typeface="+mn-lt"/>
        <a:ea typeface="+mn-ea"/>
        <a:cs typeface="+mn-cs"/>
      </a:defRPr>
    </a:lvl5pPr>
    <a:lvl6pPr marL="1558595" algn="l" defTabSz="623438" rtl="0" eaLnBrk="1" latinLnBrk="0" hangingPunct="1">
      <a:defRPr sz="818" kern="1200">
        <a:solidFill>
          <a:schemeClr val="tx1"/>
        </a:solidFill>
        <a:latin typeface="+mn-lt"/>
        <a:ea typeface="+mn-ea"/>
        <a:cs typeface="+mn-cs"/>
      </a:defRPr>
    </a:lvl6pPr>
    <a:lvl7pPr marL="1870314" algn="l" defTabSz="623438" rtl="0" eaLnBrk="1" latinLnBrk="0" hangingPunct="1">
      <a:defRPr sz="818" kern="1200">
        <a:solidFill>
          <a:schemeClr val="tx1"/>
        </a:solidFill>
        <a:latin typeface="+mn-lt"/>
        <a:ea typeface="+mn-ea"/>
        <a:cs typeface="+mn-cs"/>
      </a:defRPr>
    </a:lvl7pPr>
    <a:lvl8pPr marL="2182033" algn="l" defTabSz="623438" rtl="0" eaLnBrk="1" latinLnBrk="0" hangingPunct="1">
      <a:defRPr sz="818" kern="1200">
        <a:solidFill>
          <a:schemeClr val="tx1"/>
        </a:solidFill>
        <a:latin typeface="+mn-lt"/>
        <a:ea typeface="+mn-ea"/>
        <a:cs typeface="+mn-cs"/>
      </a:defRPr>
    </a:lvl8pPr>
    <a:lvl9pPr marL="2493752" algn="l" defTabSz="623438" rtl="0" eaLnBrk="1" latinLnBrk="0" hangingPunct="1">
      <a:defRPr sz="81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PT" dirty="0"/>
          </a:p>
        </p:txBody>
      </p:sp>
      <p:sp>
        <p:nvSpPr>
          <p:cNvPr id="4" name="Slide Number Placeholder 3"/>
          <p:cNvSpPr>
            <a:spLocks noGrp="1"/>
          </p:cNvSpPr>
          <p:nvPr>
            <p:ph type="sldNum" sz="quarter" idx="5"/>
          </p:nvPr>
        </p:nvSpPr>
        <p:spPr/>
        <p:txBody>
          <a:bodyPr/>
          <a:lstStyle/>
          <a:p>
            <a:fld id="{AE1C8AAB-F225-4932-869F-42AFF0177ADA}" type="slidenum">
              <a:rPr lang="en-US" smtClean="0"/>
              <a:t>1</a:t>
            </a:fld>
            <a:endParaRPr lang="en-US"/>
          </a:p>
        </p:txBody>
      </p:sp>
    </p:spTree>
    <p:extLst>
      <p:ext uri="{BB962C8B-B14F-4D97-AF65-F5344CB8AC3E}">
        <p14:creationId xmlns:p14="http://schemas.microsoft.com/office/powerpoint/2010/main" val="2784325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5387342"/>
            <a:ext cx="18653760" cy="11460480"/>
          </a:xfrm>
        </p:spPr>
        <p:txBody>
          <a:bodyPr anchor="b"/>
          <a:lstStyle>
            <a:lvl1pPr algn="ctr">
              <a:defRPr sz="14400"/>
            </a:lvl1pPr>
          </a:lstStyle>
          <a:p>
            <a:r>
              <a:rPr lang="en-US"/>
              <a:t>Click to edit Master title style</a:t>
            </a:r>
            <a:endParaRPr lang="en-US" dirty="0"/>
          </a:p>
        </p:txBody>
      </p:sp>
      <p:sp>
        <p:nvSpPr>
          <p:cNvPr id="3" name="Subtitle 2"/>
          <p:cNvSpPr>
            <a:spLocks noGrp="1"/>
          </p:cNvSpPr>
          <p:nvPr>
            <p:ph type="subTitle" idx="1"/>
          </p:nvPr>
        </p:nvSpPr>
        <p:spPr>
          <a:xfrm>
            <a:off x="2743200" y="17289782"/>
            <a:ext cx="16459200" cy="7947658"/>
          </a:xfrm>
        </p:spPr>
        <p:txBody>
          <a:bodyPr/>
          <a:lstStyle>
            <a:lvl1pPr marL="0" indent="0" algn="ctr">
              <a:buNone/>
              <a:defRPr sz="5760"/>
            </a:lvl1pPr>
            <a:lvl2pPr marL="1097280" indent="0" algn="ctr">
              <a:buNone/>
              <a:defRPr sz="4800"/>
            </a:lvl2pPr>
            <a:lvl3pPr marL="2194560" indent="0" algn="ctr">
              <a:buNone/>
              <a:defRPr sz="4320"/>
            </a:lvl3pPr>
            <a:lvl4pPr marL="3291840" indent="0" algn="ctr">
              <a:buNone/>
              <a:defRPr sz="3840"/>
            </a:lvl4pPr>
            <a:lvl5pPr marL="4389120" indent="0" algn="ctr">
              <a:buNone/>
              <a:defRPr sz="3840"/>
            </a:lvl5pPr>
            <a:lvl6pPr marL="5486400" indent="0" algn="ctr">
              <a:buNone/>
              <a:defRPr sz="3840"/>
            </a:lvl6pPr>
            <a:lvl7pPr marL="6583680" indent="0" algn="ctr">
              <a:buNone/>
              <a:defRPr sz="3840"/>
            </a:lvl7pPr>
            <a:lvl8pPr marL="7680960" indent="0" algn="ctr">
              <a:buNone/>
              <a:defRPr sz="3840"/>
            </a:lvl8pPr>
            <a:lvl9pPr marL="8778240" indent="0" algn="ctr">
              <a:buNone/>
              <a:defRPr sz="38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56FE1A-BC7A-4C48-B769-F8D2561CC807}"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78EC0-FA0A-4AC9-8350-2C4BB872FA11}" type="slidenum">
              <a:rPr lang="en-US" smtClean="0"/>
              <a:t>‹#›</a:t>
            </a:fld>
            <a:endParaRPr lang="en-US"/>
          </a:p>
        </p:txBody>
      </p:sp>
    </p:spTree>
    <p:extLst>
      <p:ext uri="{BB962C8B-B14F-4D97-AF65-F5344CB8AC3E}">
        <p14:creationId xmlns:p14="http://schemas.microsoft.com/office/powerpoint/2010/main" val="3361229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56FE1A-BC7A-4C48-B769-F8D2561CC807}"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78EC0-FA0A-4AC9-8350-2C4BB872FA11}" type="slidenum">
              <a:rPr lang="en-US" smtClean="0"/>
              <a:t>‹#›</a:t>
            </a:fld>
            <a:endParaRPr lang="en-US"/>
          </a:p>
        </p:txBody>
      </p:sp>
    </p:spTree>
    <p:extLst>
      <p:ext uri="{BB962C8B-B14F-4D97-AF65-F5344CB8AC3E}">
        <p14:creationId xmlns:p14="http://schemas.microsoft.com/office/powerpoint/2010/main" val="1572906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56FE1A-BC7A-4C48-B769-F8D2561CC807}"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78EC0-FA0A-4AC9-8350-2C4BB872FA11}" type="slidenum">
              <a:rPr lang="en-US" smtClean="0"/>
              <a:t>‹#›</a:t>
            </a:fld>
            <a:endParaRPr lang="en-US"/>
          </a:p>
        </p:txBody>
      </p:sp>
    </p:spTree>
    <p:extLst>
      <p:ext uri="{BB962C8B-B14F-4D97-AF65-F5344CB8AC3E}">
        <p14:creationId xmlns:p14="http://schemas.microsoft.com/office/powerpoint/2010/main" val="2547167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56FE1A-BC7A-4C48-B769-F8D2561CC807}"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78EC0-FA0A-4AC9-8350-2C4BB872FA11}" type="slidenum">
              <a:rPr lang="en-US" smtClean="0"/>
              <a:t>‹#›</a:t>
            </a:fld>
            <a:endParaRPr lang="en-US"/>
          </a:p>
        </p:txBody>
      </p:sp>
    </p:spTree>
    <p:extLst>
      <p:ext uri="{BB962C8B-B14F-4D97-AF65-F5344CB8AC3E}">
        <p14:creationId xmlns:p14="http://schemas.microsoft.com/office/powerpoint/2010/main" val="635087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p:spPr>
        <p:txBody>
          <a:bodyPr anchor="b"/>
          <a:lstStyle>
            <a:lvl1pPr>
              <a:defRPr sz="14400"/>
            </a:lvl1pPr>
          </a:lstStyle>
          <a:p>
            <a:r>
              <a:rPr lang="en-US"/>
              <a:t>Click to edit Master title style</a:t>
            </a:r>
            <a:endParaRPr lang="en-US" dirty="0"/>
          </a:p>
        </p:txBody>
      </p:sp>
      <p:sp>
        <p:nvSpPr>
          <p:cNvPr id="3" name="Text Placeholder 2"/>
          <p:cNvSpPr>
            <a:spLocks noGrp="1"/>
          </p:cNvSpPr>
          <p:nvPr>
            <p:ph type="body" idx="1"/>
          </p:nvPr>
        </p:nvSpPr>
        <p:spPr>
          <a:xfrm>
            <a:off x="1497331" y="22029429"/>
            <a:ext cx="18928080" cy="7200898"/>
          </a:xfrm>
        </p:spPr>
        <p:txBody>
          <a:bodyPr/>
          <a:lstStyle>
            <a:lvl1pPr marL="0" indent="0">
              <a:buNone/>
              <a:defRPr sz="5760">
                <a:solidFill>
                  <a:schemeClr val="tx1">
                    <a:tint val="82000"/>
                  </a:schemeClr>
                </a:solidFill>
              </a:defRPr>
            </a:lvl1pPr>
            <a:lvl2pPr marL="1097280" indent="0">
              <a:buNone/>
              <a:defRPr sz="4800">
                <a:solidFill>
                  <a:schemeClr val="tx1">
                    <a:tint val="82000"/>
                  </a:schemeClr>
                </a:solidFill>
              </a:defRPr>
            </a:lvl2pPr>
            <a:lvl3pPr marL="2194560" indent="0">
              <a:buNone/>
              <a:defRPr sz="4320">
                <a:solidFill>
                  <a:schemeClr val="tx1">
                    <a:tint val="82000"/>
                  </a:schemeClr>
                </a:solidFill>
              </a:defRPr>
            </a:lvl3pPr>
            <a:lvl4pPr marL="3291840" indent="0">
              <a:buNone/>
              <a:defRPr sz="3840">
                <a:solidFill>
                  <a:schemeClr val="tx1">
                    <a:tint val="82000"/>
                  </a:schemeClr>
                </a:solidFill>
              </a:defRPr>
            </a:lvl4pPr>
            <a:lvl5pPr marL="4389120" indent="0">
              <a:buNone/>
              <a:defRPr sz="3840">
                <a:solidFill>
                  <a:schemeClr val="tx1">
                    <a:tint val="82000"/>
                  </a:schemeClr>
                </a:solidFill>
              </a:defRPr>
            </a:lvl5pPr>
            <a:lvl6pPr marL="5486400" indent="0">
              <a:buNone/>
              <a:defRPr sz="3840">
                <a:solidFill>
                  <a:schemeClr val="tx1">
                    <a:tint val="82000"/>
                  </a:schemeClr>
                </a:solidFill>
              </a:defRPr>
            </a:lvl6pPr>
            <a:lvl7pPr marL="6583680" indent="0">
              <a:buNone/>
              <a:defRPr sz="3840">
                <a:solidFill>
                  <a:schemeClr val="tx1">
                    <a:tint val="82000"/>
                  </a:schemeClr>
                </a:solidFill>
              </a:defRPr>
            </a:lvl7pPr>
            <a:lvl8pPr marL="7680960" indent="0">
              <a:buNone/>
              <a:defRPr sz="3840">
                <a:solidFill>
                  <a:schemeClr val="tx1">
                    <a:tint val="82000"/>
                  </a:schemeClr>
                </a:solidFill>
              </a:defRPr>
            </a:lvl8pPr>
            <a:lvl9pPr marL="8778240" indent="0">
              <a:buNone/>
              <a:defRPr sz="384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56FE1A-BC7A-4C48-B769-F8D2561CC807}"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78EC0-FA0A-4AC9-8350-2C4BB872FA11}" type="slidenum">
              <a:rPr lang="en-US" smtClean="0"/>
              <a:t>‹#›</a:t>
            </a:fld>
            <a:endParaRPr lang="en-US"/>
          </a:p>
        </p:txBody>
      </p:sp>
    </p:spTree>
    <p:extLst>
      <p:ext uri="{BB962C8B-B14F-4D97-AF65-F5344CB8AC3E}">
        <p14:creationId xmlns:p14="http://schemas.microsoft.com/office/powerpoint/2010/main" val="1723970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08760" y="8763000"/>
            <a:ext cx="93268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1109960" y="8763000"/>
            <a:ext cx="93268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56FE1A-BC7A-4C48-B769-F8D2561CC807}"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E78EC0-FA0A-4AC9-8350-2C4BB872FA11}" type="slidenum">
              <a:rPr lang="en-US" smtClean="0"/>
              <a:t>‹#›</a:t>
            </a:fld>
            <a:endParaRPr lang="en-US"/>
          </a:p>
        </p:txBody>
      </p:sp>
    </p:spTree>
    <p:extLst>
      <p:ext uri="{BB962C8B-B14F-4D97-AF65-F5344CB8AC3E}">
        <p14:creationId xmlns:p14="http://schemas.microsoft.com/office/powerpoint/2010/main" val="4180498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11621" y="8069582"/>
            <a:ext cx="9284016" cy="395477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Click to edit Master text styles</a:t>
            </a:r>
          </a:p>
        </p:txBody>
      </p:sp>
      <p:sp>
        <p:nvSpPr>
          <p:cNvPr id="4" name="Content Placeholder 3"/>
          <p:cNvSpPr>
            <a:spLocks noGrp="1"/>
          </p:cNvSpPr>
          <p:nvPr>
            <p:ph sz="half" idx="2"/>
          </p:nvPr>
        </p:nvSpPr>
        <p:spPr>
          <a:xfrm>
            <a:off x="1511621" y="12024360"/>
            <a:ext cx="9284016"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1109961" y="8069582"/>
            <a:ext cx="9329738" cy="395477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Click to edit Master text styles</a:t>
            </a:r>
          </a:p>
        </p:txBody>
      </p:sp>
      <p:sp>
        <p:nvSpPr>
          <p:cNvPr id="6" name="Content Placeholder 5"/>
          <p:cNvSpPr>
            <a:spLocks noGrp="1"/>
          </p:cNvSpPr>
          <p:nvPr>
            <p:ph sz="quarter" idx="4"/>
          </p:nvPr>
        </p:nvSpPr>
        <p:spPr>
          <a:xfrm>
            <a:off x="11109961" y="12024360"/>
            <a:ext cx="9329738"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56FE1A-BC7A-4C48-B769-F8D2561CC807}" type="datetimeFigureOut">
              <a:rPr lang="en-US" smtClean="0"/>
              <a:t>7/7/2025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E78EC0-FA0A-4AC9-8350-2C4BB872FA11}" type="slidenum">
              <a:rPr lang="en-US" smtClean="0"/>
              <a:t>‹#›</a:t>
            </a:fld>
            <a:endParaRPr lang="en-US"/>
          </a:p>
        </p:txBody>
      </p:sp>
    </p:spTree>
    <p:extLst>
      <p:ext uri="{BB962C8B-B14F-4D97-AF65-F5344CB8AC3E}">
        <p14:creationId xmlns:p14="http://schemas.microsoft.com/office/powerpoint/2010/main" val="1250585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56FE1A-BC7A-4C48-B769-F8D2561CC807}" type="datetimeFigureOut">
              <a:rPr lang="en-US" smtClean="0"/>
              <a:t>7/7/2025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E78EC0-FA0A-4AC9-8350-2C4BB872FA11}" type="slidenum">
              <a:rPr lang="en-US" smtClean="0"/>
              <a:t>‹#›</a:t>
            </a:fld>
            <a:endParaRPr lang="en-US"/>
          </a:p>
        </p:txBody>
      </p:sp>
    </p:spTree>
    <p:extLst>
      <p:ext uri="{BB962C8B-B14F-4D97-AF65-F5344CB8AC3E}">
        <p14:creationId xmlns:p14="http://schemas.microsoft.com/office/powerpoint/2010/main" val="2149409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6FE1A-BC7A-4C48-B769-F8D2561CC807}" type="datetimeFigureOut">
              <a:rPr lang="en-US" smtClean="0"/>
              <a:t>7/7/2025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E78EC0-FA0A-4AC9-8350-2C4BB872FA11}" type="slidenum">
              <a:rPr lang="en-US" smtClean="0"/>
              <a:t>‹#›</a:t>
            </a:fld>
            <a:endParaRPr lang="en-US"/>
          </a:p>
        </p:txBody>
      </p:sp>
    </p:spTree>
    <p:extLst>
      <p:ext uri="{BB962C8B-B14F-4D97-AF65-F5344CB8AC3E}">
        <p14:creationId xmlns:p14="http://schemas.microsoft.com/office/powerpoint/2010/main" val="2456847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p:spPr>
        <p:txBody>
          <a:bodyPr anchor="b"/>
          <a:lstStyle>
            <a:lvl1pPr>
              <a:defRPr sz="7680"/>
            </a:lvl1pPr>
          </a:lstStyle>
          <a:p>
            <a:r>
              <a:rPr lang="en-US"/>
              <a:t>Click to edit Master title style</a:t>
            </a:r>
            <a:endParaRPr lang="en-US" dirty="0"/>
          </a:p>
        </p:txBody>
      </p:sp>
      <p:sp>
        <p:nvSpPr>
          <p:cNvPr id="3" name="Content Placeholder 2"/>
          <p:cNvSpPr>
            <a:spLocks noGrp="1"/>
          </p:cNvSpPr>
          <p:nvPr>
            <p:ph idx="1"/>
          </p:nvPr>
        </p:nvSpPr>
        <p:spPr>
          <a:xfrm>
            <a:off x="9329738" y="4739647"/>
            <a:ext cx="11109960" cy="23393400"/>
          </a:xfr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11619" y="9875520"/>
            <a:ext cx="7078027" cy="18295622"/>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Click to edit Master text styles</a:t>
            </a:r>
          </a:p>
        </p:txBody>
      </p:sp>
      <p:sp>
        <p:nvSpPr>
          <p:cNvPr id="5" name="Date Placeholder 4"/>
          <p:cNvSpPr>
            <a:spLocks noGrp="1"/>
          </p:cNvSpPr>
          <p:nvPr>
            <p:ph type="dt" sz="half" idx="10"/>
          </p:nvPr>
        </p:nvSpPr>
        <p:spPr/>
        <p:txBody>
          <a:bodyPr/>
          <a:lstStyle/>
          <a:p>
            <a:fld id="{2556FE1A-BC7A-4C48-B769-F8D2561CC807}"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E78EC0-FA0A-4AC9-8350-2C4BB872FA11}" type="slidenum">
              <a:rPr lang="en-US" smtClean="0"/>
              <a:t>‹#›</a:t>
            </a:fld>
            <a:endParaRPr lang="en-US"/>
          </a:p>
        </p:txBody>
      </p:sp>
    </p:spTree>
    <p:extLst>
      <p:ext uri="{BB962C8B-B14F-4D97-AF65-F5344CB8AC3E}">
        <p14:creationId xmlns:p14="http://schemas.microsoft.com/office/powerpoint/2010/main" val="2672170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p:spPr>
        <p:txBody>
          <a:bodyPr anchor="b"/>
          <a:lstStyle>
            <a:lvl1pPr>
              <a:defRPr sz="7680"/>
            </a:lvl1pPr>
          </a:lstStyle>
          <a:p>
            <a:r>
              <a:rPr lang="en-US"/>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a:t>Click icon to add picture</a:t>
            </a:r>
            <a:endParaRPr lang="en-US" dirty="0"/>
          </a:p>
        </p:txBody>
      </p:sp>
      <p:sp>
        <p:nvSpPr>
          <p:cNvPr id="4" name="Text Placeholder 3"/>
          <p:cNvSpPr>
            <a:spLocks noGrp="1"/>
          </p:cNvSpPr>
          <p:nvPr>
            <p:ph type="body" sz="half" idx="2"/>
          </p:nvPr>
        </p:nvSpPr>
        <p:spPr>
          <a:xfrm>
            <a:off x="1511619" y="9875520"/>
            <a:ext cx="7078027" cy="18295622"/>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Click to edit Master text styles</a:t>
            </a:r>
          </a:p>
        </p:txBody>
      </p:sp>
      <p:sp>
        <p:nvSpPr>
          <p:cNvPr id="5" name="Date Placeholder 4"/>
          <p:cNvSpPr>
            <a:spLocks noGrp="1"/>
          </p:cNvSpPr>
          <p:nvPr>
            <p:ph type="dt" sz="half" idx="10"/>
          </p:nvPr>
        </p:nvSpPr>
        <p:spPr/>
        <p:txBody>
          <a:bodyPr/>
          <a:lstStyle/>
          <a:p>
            <a:fld id="{2556FE1A-BC7A-4C48-B769-F8D2561CC807}"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E78EC0-FA0A-4AC9-8350-2C4BB872FA11}" type="slidenum">
              <a:rPr lang="en-US" smtClean="0"/>
              <a:t>‹#›</a:t>
            </a:fld>
            <a:endParaRPr lang="en-US"/>
          </a:p>
        </p:txBody>
      </p:sp>
    </p:spTree>
    <p:extLst>
      <p:ext uri="{BB962C8B-B14F-4D97-AF65-F5344CB8AC3E}">
        <p14:creationId xmlns:p14="http://schemas.microsoft.com/office/powerpoint/2010/main" val="2813758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8760" y="1752607"/>
            <a:ext cx="189280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08760" y="8763000"/>
            <a:ext cx="189280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08760" y="30510487"/>
            <a:ext cx="4937760" cy="1752600"/>
          </a:xfrm>
          <a:prstGeom prst="rect">
            <a:avLst/>
          </a:prstGeom>
        </p:spPr>
        <p:txBody>
          <a:bodyPr vert="horz" lIns="91440" tIns="45720" rIns="91440" bIns="45720" rtlCol="0" anchor="ctr"/>
          <a:lstStyle>
            <a:lvl1pPr algn="l">
              <a:defRPr sz="2880">
                <a:solidFill>
                  <a:schemeClr val="tx1">
                    <a:tint val="82000"/>
                  </a:schemeClr>
                </a:solidFill>
              </a:defRPr>
            </a:lvl1pPr>
          </a:lstStyle>
          <a:p>
            <a:fld id="{2556FE1A-BC7A-4C48-B769-F8D2561CC807}" type="datetimeFigureOut">
              <a:rPr lang="en-US" smtClean="0"/>
              <a:t>7/7/2025</a:t>
            </a:fld>
            <a:endParaRPr lang="en-US"/>
          </a:p>
        </p:txBody>
      </p:sp>
      <p:sp>
        <p:nvSpPr>
          <p:cNvPr id="5" name="Footer Placeholder 4"/>
          <p:cNvSpPr>
            <a:spLocks noGrp="1"/>
          </p:cNvSpPr>
          <p:nvPr>
            <p:ph type="ftr" sz="quarter" idx="3"/>
          </p:nvPr>
        </p:nvSpPr>
        <p:spPr>
          <a:xfrm>
            <a:off x="7269480" y="30510487"/>
            <a:ext cx="7406640" cy="1752600"/>
          </a:xfrm>
          <a:prstGeom prst="rect">
            <a:avLst/>
          </a:prstGeom>
        </p:spPr>
        <p:txBody>
          <a:bodyPr vert="horz" lIns="91440" tIns="45720" rIns="91440" bIns="45720" rtlCol="0" anchor="ctr"/>
          <a:lstStyle>
            <a:lvl1pPr algn="ctr">
              <a:defRPr sz="288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15499080" y="30510487"/>
            <a:ext cx="4937760" cy="1752600"/>
          </a:xfrm>
          <a:prstGeom prst="rect">
            <a:avLst/>
          </a:prstGeom>
        </p:spPr>
        <p:txBody>
          <a:bodyPr vert="horz" lIns="91440" tIns="45720" rIns="91440" bIns="45720" rtlCol="0" anchor="ctr"/>
          <a:lstStyle>
            <a:lvl1pPr algn="r">
              <a:defRPr sz="2880">
                <a:solidFill>
                  <a:schemeClr val="tx1">
                    <a:tint val="82000"/>
                  </a:schemeClr>
                </a:solidFill>
              </a:defRPr>
            </a:lvl1pPr>
          </a:lstStyle>
          <a:p>
            <a:fld id="{5AE78EC0-FA0A-4AC9-8350-2C4BB872FA11}" type="slidenum">
              <a:rPr lang="en-US" smtClean="0"/>
              <a:t>‹#›</a:t>
            </a:fld>
            <a:endParaRPr lang="en-US"/>
          </a:p>
        </p:txBody>
      </p:sp>
    </p:spTree>
    <p:extLst>
      <p:ext uri="{BB962C8B-B14F-4D97-AF65-F5344CB8AC3E}">
        <p14:creationId xmlns:p14="http://schemas.microsoft.com/office/powerpoint/2010/main" val="27150791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extLst>
    <p:ext uri="{27BBF7A9-308A-43DC-89C8-2F10F3537804}">
      <p15:sldGuideLst xmlns:p15="http://schemas.microsoft.com/office/powerpoint/2012/main">
        <p15:guide id="23" userDrawn="1">
          <p15:clr>
            <a:srgbClr val="F26B43"/>
          </p15:clr>
        </p15:guide>
        <p15:guide id="24" pos="13824" userDrawn="1">
          <p15:clr>
            <a:srgbClr val="F26B43"/>
          </p15:clr>
        </p15:guide>
        <p15:guide id="25" pos="403" userDrawn="1">
          <p15:clr>
            <a:srgbClr val="F26B43"/>
          </p15:clr>
        </p15:guide>
        <p15:guide id="26" pos="1904" userDrawn="1">
          <p15:clr>
            <a:srgbClr val="F26B43"/>
          </p15:clr>
        </p15:guide>
        <p15:guide id="27" pos="2048" userDrawn="1">
          <p15:clr>
            <a:srgbClr val="F26B43"/>
          </p15:clr>
        </p15:guide>
        <p15:guide id="28" pos="3549" userDrawn="1">
          <p15:clr>
            <a:srgbClr val="F26B43"/>
          </p15:clr>
        </p15:guide>
        <p15:guide id="29" pos="3693" userDrawn="1">
          <p15:clr>
            <a:srgbClr val="F26B43"/>
          </p15:clr>
        </p15:guide>
        <p15:guide id="30" pos="5194" userDrawn="1">
          <p15:clr>
            <a:srgbClr val="F26B43"/>
          </p15:clr>
        </p15:guide>
        <p15:guide id="31" pos="5338" userDrawn="1">
          <p15:clr>
            <a:srgbClr val="F26B43"/>
          </p15:clr>
        </p15:guide>
        <p15:guide id="32" pos="6840" userDrawn="1">
          <p15:clr>
            <a:srgbClr val="F26B43"/>
          </p15:clr>
        </p15:guide>
        <p15:guide id="33" pos="6984" userDrawn="1">
          <p15:clr>
            <a:srgbClr val="F26B43"/>
          </p15:clr>
        </p15:guide>
        <p15:guide id="34" pos="8485" userDrawn="1">
          <p15:clr>
            <a:srgbClr val="F26B43"/>
          </p15:clr>
        </p15:guide>
        <p15:guide id="35" pos="8629" userDrawn="1">
          <p15:clr>
            <a:srgbClr val="F26B43"/>
          </p15:clr>
        </p15:guide>
        <p15:guide id="36" pos="10130" userDrawn="1">
          <p15:clr>
            <a:srgbClr val="F26B43"/>
          </p15:clr>
        </p15:guide>
        <p15:guide id="37" pos="10274" userDrawn="1">
          <p15:clr>
            <a:srgbClr val="F26B43"/>
          </p15:clr>
        </p15:guide>
        <p15:guide id="38" pos="11775" userDrawn="1">
          <p15:clr>
            <a:srgbClr val="F26B43"/>
          </p15:clr>
        </p15:guide>
        <p15:guide id="39" pos="11919" userDrawn="1">
          <p15:clr>
            <a:srgbClr val="F26B43"/>
          </p15:clr>
        </p15:guide>
        <p15:guide id="40" pos="13420" userDrawn="1">
          <p15:clr>
            <a:srgbClr val="F26B43"/>
          </p15:clr>
        </p15:guide>
        <p15:guide id="41" orient="horz" userDrawn="1">
          <p15:clr>
            <a:srgbClr val="F26B43"/>
          </p15:clr>
        </p15:guide>
        <p15:guide id="42" orient="horz" pos="20736" userDrawn="1">
          <p15:clr>
            <a:srgbClr val="F26B43"/>
          </p15:clr>
        </p15:guide>
        <p15:guide id="43" orient="horz" pos="864" userDrawn="1">
          <p15:clr>
            <a:srgbClr val="F26B43"/>
          </p15:clr>
        </p15:guide>
        <p15:guide id="44" orient="horz" pos="1984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E0734688-1C46-F55A-6625-DAEECB700BA1}"/>
              </a:ext>
            </a:extLst>
          </p:cNvPr>
          <p:cNvSpPr/>
          <p:nvPr/>
        </p:nvSpPr>
        <p:spPr>
          <a:xfrm>
            <a:off x="639763" y="9463495"/>
            <a:ext cx="10218737" cy="1898360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sz="2200" dirty="0">
              <a:latin typeface="Arial" panose="020B0604020202020204" pitchFamily="34" charset="0"/>
              <a:cs typeface="Arial" panose="020B0604020202020204" pitchFamily="34" charset="0"/>
            </a:endParaRPr>
          </a:p>
        </p:txBody>
      </p:sp>
      <p:sp>
        <p:nvSpPr>
          <p:cNvPr id="58" name="Rectangle 57">
            <a:extLst>
              <a:ext uri="{FF2B5EF4-FFF2-40B4-BE49-F238E27FC236}">
                <a16:creationId xmlns:a16="http://schemas.microsoft.com/office/drawing/2014/main" id="{DC1D2B89-F9D4-DAFF-D5DA-6AA396E46976}"/>
              </a:ext>
            </a:extLst>
          </p:cNvPr>
          <p:cNvSpPr/>
          <p:nvPr/>
        </p:nvSpPr>
        <p:spPr>
          <a:xfrm>
            <a:off x="11080749" y="9463495"/>
            <a:ext cx="10218737" cy="20720062"/>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sz="22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3562B37A-F008-2F23-9699-049E8C8F4FB9}"/>
              </a:ext>
            </a:extLst>
          </p:cNvPr>
          <p:cNvSpPr/>
          <p:nvPr/>
        </p:nvSpPr>
        <p:spPr>
          <a:xfrm>
            <a:off x="2732088" y="1189555"/>
            <a:ext cx="19213512" cy="2468613"/>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sz="220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CAB4E06-F843-8EBB-EAEC-EA2A5C855139}"/>
              </a:ext>
            </a:extLst>
          </p:cNvPr>
          <p:cNvSpPr/>
          <p:nvPr/>
        </p:nvSpPr>
        <p:spPr>
          <a:xfrm>
            <a:off x="0" y="1189554"/>
            <a:ext cx="2476500" cy="2468613"/>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sz="2200">
              <a:latin typeface="Arial" panose="020B0604020202020204" pitchFamily="34" charset="0"/>
              <a:cs typeface="Arial" panose="020B0604020202020204" pitchFamily="34" charset="0"/>
            </a:endParaRPr>
          </a:p>
        </p:txBody>
      </p:sp>
      <p:sp>
        <p:nvSpPr>
          <p:cNvPr id="6" name="object 2">
            <a:extLst>
              <a:ext uri="{FF2B5EF4-FFF2-40B4-BE49-F238E27FC236}">
                <a16:creationId xmlns:a16="http://schemas.microsoft.com/office/drawing/2014/main" id="{45ED030B-8C1F-531A-4410-0272D1A0D390}"/>
              </a:ext>
            </a:extLst>
          </p:cNvPr>
          <p:cNvSpPr txBox="1">
            <a:spLocks/>
          </p:cNvSpPr>
          <p:nvPr/>
        </p:nvSpPr>
        <p:spPr>
          <a:xfrm>
            <a:off x="3022600" y="1392912"/>
            <a:ext cx="18923000" cy="1053871"/>
          </a:xfrm>
          <a:prstGeom prst="rect">
            <a:avLst/>
          </a:prstGeom>
        </p:spPr>
        <p:txBody>
          <a:bodyPr vert="horz" wrap="square" lIns="0" tIns="56127" rIns="0" bIns="0" rtlCol="0" anchor="b">
            <a:spAutoFit/>
          </a:bodyPr>
          <a:lstStyle>
            <a:lvl1pPr algn="ctr" defTabSz="2194560" rtl="0" eaLnBrk="1" latinLnBrk="0" hangingPunct="1">
              <a:lnSpc>
                <a:spcPct val="90000"/>
              </a:lnSpc>
              <a:spcBef>
                <a:spcPct val="0"/>
              </a:spcBef>
              <a:buNone/>
              <a:defRPr sz="14400" kern="1200">
                <a:solidFill>
                  <a:schemeClr val="tx1"/>
                </a:solidFill>
                <a:latin typeface="+mj-lt"/>
                <a:ea typeface="+mj-ea"/>
                <a:cs typeface="+mj-cs"/>
              </a:defRPr>
            </a:lvl1pPr>
          </a:lstStyle>
          <a:p>
            <a:pPr algn="l">
              <a:spcBef>
                <a:spcPts val="441"/>
              </a:spcBef>
            </a:pPr>
            <a:r>
              <a:rPr lang="en-GB" sz="3600" b="1" dirty="0">
                <a:solidFill>
                  <a:schemeClr val="bg1"/>
                </a:solidFill>
                <a:latin typeface="Arial" panose="020B0604020202020204" pitchFamily="34" charset="0"/>
                <a:cs typeface="Arial" panose="020B0604020202020204" pitchFamily="34" charset="0"/>
              </a:rPr>
              <a:t>ADMINISTRATION OF A DUAL-COATED SODIUM PHENYLBUTYRATE (OLPRUVA) SUSPENSION VIA GASTROSTOMY TUBE </a:t>
            </a:r>
            <a:endParaRPr lang="en-GB" sz="3600" b="1" spc="-10" dirty="0">
              <a:solidFill>
                <a:schemeClr val="bg1"/>
              </a:solidFill>
              <a:latin typeface="Arial" panose="020B0604020202020204" pitchFamily="34" charset="0"/>
              <a:cs typeface="Arial" panose="020B0604020202020204" pitchFamily="34" charset="0"/>
            </a:endParaRPr>
          </a:p>
        </p:txBody>
      </p:sp>
      <p:sp>
        <p:nvSpPr>
          <p:cNvPr id="7" name="object 3">
            <a:extLst>
              <a:ext uri="{FF2B5EF4-FFF2-40B4-BE49-F238E27FC236}">
                <a16:creationId xmlns:a16="http://schemas.microsoft.com/office/drawing/2014/main" id="{B779B0D1-B8D0-C4B0-6B48-9516DD2C104A}"/>
              </a:ext>
            </a:extLst>
          </p:cNvPr>
          <p:cNvSpPr txBox="1"/>
          <p:nvPr/>
        </p:nvSpPr>
        <p:spPr>
          <a:xfrm>
            <a:off x="3022600" y="2604085"/>
            <a:ext cx="18343562" cy="804839"/>
          </a:xfrm>
          <a:prstGeom prst="rect">
            <a:avLst/>
          </a:prstGeom>
        </p:spPr>
        <p:txBody>
          <a:bodyPr vert="horz" wrap="square" lIns="0" tIns="12258" rIns="0" bIns="0" rtlCol="0" anchor="ctr" anchorCtr="0">
            <a:spAutoFit/>
          </a:bodyPr>
          <a:lstStyle/>
          <a:p>
            <a:pPr marL="25806" marR="18064">
              <a:lnSpc>
                <a:spcPct val="122000"/>
              </a:lnSpc>
              <a:spcBef>
                <a:spcPts val="97"/>
              </a:spcBef>
              <a:spcAft>
                <a:spcPts val="536"/>
              </a:spcAft>
            </a:pPr>
            <a:r>
              <a:rPr lang="en-GB" sz="2000" b="1" u="sng" dirty="0">
                <a:solidFill>
                  <a:srgbClr val="FFFFFF"/>
                </a:solidFill>
                <a:latin typeface="Arial" panose="020B0604020202020204" pitchFamily="34" charset="0"/>
                <a:cs typeface="Arial" panose="020B0604020202020204" pitchFamily="34" charset="0"/>
              </a:rPr>
              <a:t>Lauren Hitchins, DNP</a:t>
            </a:r>
            <a:r>
              <a:rPr lang="en-GB" sz="2000" b="1" u="sng" baseline="30000" dirty="0">
                <a:solidFill>
                  <a:srgbClr val="FFFFFF"/>
                </a:solidFill>
                <a:latin typeface="Arial" panose="020B0604020202020204" pitchFamily="34" charset="0"/>
                <a:cs typeface="Arial" panose="020B0604020202020204" pitchFamily="34" charset="0"/>
              </a:rPr>
              <a:t>1</a:t>
            </a:r>
            <a:r>
              <a:rPr lang="en-GB" sz="2000" b="1" dirty="0">
                <a:solidFill>
                  <a:srgbClr val="FFFFFF"/>
                </a:solidFill>
                <a:latin typeface="Arial" panose="020B0604020202020204" pitchFamily="34" charset="0"/>
                <a:cs typeface="Arial" panose="020B0604020202020204" pitchFamily="34" charset="0"/>
              </a:rPr>
              <a:t>, Chirstopher Lauderback PhD</a:t>
            </a:r>
            <a:r>
              <a:rPr lang="en-GB" sz="2000" b="1" baseline="30000" dirty="0">
                <a:solidFill>
                  <a:srgbClr val="FFFFFF"/>
                </a:solidFill>
                <a:latin typeface="Arial" panose="020B0604020202020204" pitchFamily="34" charset="0"/>
                <a:cs typeface="Arial" panose="020B0604020202020204" pitchFamily="34" charset="0"/>
              </a:rPr>
              <a:t>1</a:t>
            </a:r>
            <a:r>
              <a:rPr lang="en-GB" sz="2000" b="1" dirty="0">
                <a:solidFill>
                  <a:srgbClr val="FFFFFF"/>
                </a:solidFill>
                <a:latin typeface="Arial" panose="020B0604020202020204" pitchFamily="34" charset="0"/>
                <a:cs typeface="Arial" panose="020B0604020202020204" pitchFamily="34" charset="0"/>
              </a:rPr>
              <a:t>, Blair Orr, PhD</a:t>
            </a:r>
            <a:r>
              <a:rPr lang="en-GB" sz="2000" b="1" baseline="30000" dirty="0">
                <a:solidFill>
                  <a:srgbClr val="FFFFFF"/>
                </a:solidFill>
                <a:latin typeface="Arial" panose="020B0604020202020204" pitchFamily="34" charset="0"/>
                <a:cs typeface="Arial" panose="020B0604020202020204" pitchFamily="34" charset="0"/>
              </a:rPr>
              <a:t>1</a:t>
            </a:r>
            <a:r>
              <a:rPr lang="en-GB" sz="2000" b="1" dirty="0">
                <a:solidFill>
                  <a:srgbClr val="FFFFFF"/>
                </a:solidFill>
                <a:latin typeface="Arial" panose="020B0604020202020204" pitchFamily="34" charset="0"/>
                <a:cs typeface="Arial" panose="020B0604020202020204" pitchFamily="34" charset="0"/>
              </a:rPr>
              <a:t>, Adrian </a:t>
            </a:r>
            <a:r>
              <a:rPr lang="en-GB" sz="2000" b="1" dirty="0" err="1">
                <a:solidFill>
                  <a:srgbClr val="FFFFFF"/>
                </a:solidFill>
                <a:latin typeface="Arial" panose="020B0604020202020204" pitchFamily="34" charset="0"/>
                <a:cs typeface="Arial" panose="020B0604020202020204" pitchFamily="34" charset="0"/>
              </a:rPr>
              <a:t>Quartel</a:t>
            </a:r>
            <a:r>
              <a:rPr lang="en-GB" sz="2000" b="1" dirty="0">
                <a:solidFill>
                  <a:srgbClr val="FFFFFF"/>
                </a:solidFill>
                <a:latin typeface="Arial" panose="020B0604020202020204" pitchFamily="34" charset="0"/>
                <a:cs typeface="Arial" panose="020B0604020202020204" pitchFamily="34" charset="0"/>
              </a:rPr>
              <a:t>, MD</a:t>
            </a:r>
            <a:r>
              <a:rPr lang="en-GB" sz="2000" b="1" baseline="30000" dirty="0">
                <a:solidFill>
                  <a:srgbClr val="FFFFFF"/>
                </a:solidFill>
                <a:latin typeface="Arial" panose="020B0604020202020204" pitchFamily="34" charset="0"/>
                <a:cs typeface="Arial" panose="020B0604020202020204" pitchFamily="34" charset="0"/>
              </a:rPr>
              <a:t>1</a:t>
            </a:r>
            <a:endParaRPr lang="en-GB" sz="2000" b="1" spc="10" dirty="0">
              <a:solidFill>
                <a:srgbClr val="FFFFFF"/>
              </a:solidFill>
              <a:latin typeface="Arial" panose="020B0604020202020204" pitchFamily="34" charset="0"/>
              <a:cs typeface="Arial" panose="020B0604020202020204" pitchFamily="34" charset="0"/>
            </a:endParaRPr>
          </a:p>
          <a:p>
            <a:pPr marL="25806" marR="18064">
              <a:lnSpc>
                <a:spcPct val="122000"/>
              </a:lnSpc>
              <a:spcBef>
                <a:spcPts val="97"/>
              </a:spcBef>
              <a:spcAft>
                <a:spcPts val="536"/>
              </a:spcAft>
            </a:pPr>
            <a:r>
              <a:rPr lang="en-GB" sz="2000" b="1" dirty="0">
                <a:solidFill>
                  <a:schemeClr val="bg1"/>
                </a:solidFill>
                <a:latin typeface="Arial" panose="020B0604020202020204" pitchFamily="34" charset="0"/>
                <a:cs typeface="Arial" panose="020B0604020202020204" pitchFamily="34" charset="0"/>
              </a:rPr>
              <a:t>1. Zevra Therapeutics, Celebration, FL, USA</a:t>
            </a:r>
            <a:endParaRPr lang="en-US" sz="2000" b="1" spc="10" dirty="0">
              <a:solidFill>
                <a:srgbClr val="FFFFFF"/>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D7C61A33-6411-D405-5DE3-AC0F59D9B982}"/>
              </a:ext>
            </a:extLst>
          </p:cNvPr>
          <p:cNvSpPr>
            <a:spLocks/>
          </p:cNvSpPr>
          <p:nvPr/>
        </p:nvSpPr>
        <p:spPr>
          <a:xfrm>
            <a:off x="0" y="0"/>
            <a:ext cx="21945600" cy="919985"/>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sz="2200">
              <a:latin typeface="Arial" panose="020B0604020202020204" pitchFamily="34" charset="0"/>
              <a:cs typeface="Arial" panose="020B0604020202020204" pitchFamily="34" charset="0"/>
            </a:endParaRPr>
          </a:p>
        </p:txBody>
      </p:sp>
      <p:cxnSp>
        <p:nvCxnSpPr>
          <p:cNvPr id="10" name="Straight Connector 9">
            <a:extLst>
              <a:ext uri="{FF2B5EF4-FFF2-40B4-BE49-F238E27FC236}">
                <a16:creationId xmlns:a16="http://schemas.microsoft.com/office/drawing/2014/main" id="{29463A6A-116C-0AB9-A6B5-52CA5752993F}"/>
              </a:ext>
            </a:extLst>
          </p:cNvPr>
          <p:cNvCxnSpPr>
            <a:cxnSpLocks/>
          </p:cNvCxnSpPr>
          <p:nvPr/>
        </p:nvCxnSpPr>
        <p:spPr>
          <a:xfrm>
            <a:off x="3022599" y="3038985"/>
            <a:ext cx="18270538" cy="0"/>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grpSp>
        <p:nvGrpSpPr>
          <p:cNvPr id="11" name="Group 10">
            <a:extLst>
              <a:ext uri="{FF2B5EF4-FFF2-40B4-BE49-F238E27FC236}">
                <a16:creationId xmlns:a16="http://schemas.microsoft.com/office/drawing/2014/main" id="{0D7AC7D6-4938-2279-6CBE-4173A250E37D}"/>
              </a:ext>
            </a:extLst>
          </p:cNvPr>
          <p:cNvGrpSpPr>
            <a:grpSpLocks/>
          </p:cNvGrpSpPr>
          <p:nvPr/>
        </p:nvGrpSpPr>
        <p:grpSpPr>
          <a:xfrm>
            <a:off x="0" y="31987716"/>
            <a:ext cx="21945601" cy="930684"/>
            <a:chOff x="0" y="31987717"/>
            <a:chExt cx="21945601" cy="930684"/>
          </a:xfrm>
        </p:grpSpPr>
        <p:sp>
          <p:nvSpPr>
            <p:cNvPr id="12" name="Rectangle 11">
              <a:extLst>
                <a:ext uri="{FF2B5EF4-FFF2-40B4-BE49-F238E27FC236}">
                  <a16:creationId xmlns:a16="http://schemas.microsoft.com/office/drawing/2014/main" id="{44114A18-39E9-F2AF-3CCB-22A3395AD169}"/>
                </a:ext>
              </a:extLst>
            </p:cNvPr>
            <p:cNvSpPr>
              <a:spLocks/>
            </p:cNvSpPr>
            <p:nvPr/>
          </p:nvSpPr>
          <p:spPr>
            <a:xfrm>
              <a:off x="0" y="31987717"/>
              <a:ext cx="2476500" cy="930683"/>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92C5BB40-CB5D-E7AF-C16A-2F9BD19DCBA7}"/>
                </a:ext>
              </a:extLst>
            </p:cNvPr>
            <p:cNvSpPr>
              <a:spLocks/>
            </p:cNvSpPr>
            <p:nvPr/>
          </p:nvSpPr>
          <p:spPr>
            <a:xfrm>
              <a:off x="2732088" y="31998416"/>
              <a:ext cx="19213513" cy="919985"/>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dirty="0">
                <a:latin typeface="Arial" panose="020B0604020202020204" pitchFamily="34" charset="0"/>
                <a:cs typeface="Arial" panose="020B0604020202020204" pitchFamily="34" charset="0"/>
              </a:endParaRPr>
            </a:p>
          </p:txBody>
        </p:sp>
      </p:grpSp>
      <p:sp>
        <p:nvSpPr>
          <p:cNvPr id="15" name="Rectangle 14">
            <a:extLst>
              <a:ext uri="{FF2B5EF4-FFF2-40B4-BE49-F238E27FC236}">
                <a16:creationId xmlns:a16="http://schemas.microsoft.com/office/drawing/2014/main" id="{8F34C238-BD65-75CB-580B-4FC13CF926BA}"/>
              </a:ext>
            </a:extLst>
          </p:cNvPr>
          <p:cNvSpPr/>
          <p:nvPr/>
        </p:nvSpPr>
        <p:spPr>
          <a:xfrm>
            <a:off x="639763" y="3768054"/>
            <a:ext cx="20649408" cy="558898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sz="2200">
              <a:latin typeface="Arial" panose="020B0604020202020204" pitchFamily="34" charset="0"/>
              <a:cs typeface="Arial" panose="020B0604020202020204" pitchFamily="34" charset="0"/>
            </a:endParaRPr>
          </a:p>
        </p:txBody>
      </p:sp>
      <p:sp>
        <p:nvSpPr>
          <p:cNvPr id="16" name="object 7">
            <a:extLst>
              <a:ext uri="{FF2B5EF4-FFF2-40B4-BE49-F238E27FC236}">
                <a16:creationId xmlns:a16="http://schemas.microsoft.com/office/drawing/2014/main" id="{97075264-4D3D-D216-7E3F-05F12C30B294}"/>
              </a:ext>
            </a:extLst>
          </p:cNvPr>
          <p:cNvSpPr/>
          <p:nvPr/>
        </p:nvSpPr>
        <p:spPr>
          <a:xfrm>
            <a:off x="895350" y="3978398"/>
            <a:ext cx="9696450" cy="430887"/>
          </a:xfrm>
          <a:prstGeom prst="rect">
            <a:avLst/>
          </a:prstGeom>
          <a:noFill/>
        </p:spPr>
        <p:txBody>
          <a:bodyPr wrap="square" lIns="0" tIns="0" rIns="0" bIns="0" rtlCol="0" anchor="ctr" anchorCtr="0">
            <a:spAutoFit/>
          </a:bodyPr>
          <a:lstStyle/>
          <a:p>
            <a:r>
              <a:rPr lang="en-US" sz="2800" b="1" dirty="0">
                <a:solidFill>
                  <a:schemeClr val="accent3"/>
                </a:solidFill>
                <a:latin typeface="Arial" panose="020B0604020202020204" pitchFamily="34" charset="0"/>
                <a:cs typeface="Arial" panose="020B0604020202020204" pitchFamily="34" charset="0"/>
              </a:rPr>
              <a:t>BACKGROUND</a:t>
            </a:r>
          </a:p>
        </p:txBody>
      </p:sp>
      <p:sp>
        <p:nvSpPr>
          <p:cNvPr id="17" name="TextBox 16">
            <a:extLst>
              <a:ext uri="{FF2B5EF4-FFF2-40B4-BE49-F238E27FC236}">
                <a16:creationId xmlns:a16="http://schemas.microsoft.com/office/drawing/2014/main" id="{E7A4BFB8-01A1-88C0-4915-5F1E2123D104}"/>
              </a:ext>
            </a:extLst>
          </p:cNvPr>
          <p:cNvSpPr txBox="1"/>
          <p:nvPr/>
        </p:nvSpPr>
        <p:spPr>
          <a:xfrm>
            <a:off x="646114" y="4471301"/>
            <a:ext cx="10175084" cy="4636719"/>
          </a:xfrm>
          <a:prstGeom prst="rect">
            <a:avLst/>
          </a:prstGeom>
          <a:noFill/>
        </p:spPr>
        <p:txBody>
          <a:bodyPr wrap="square" lIns="0" tIns="0" rIns="0" bIns="0" rtlCol="0" anchor="ctr" anchorCtr="0">
            <a:spAutoFit/>
          </a:bodyPr>
          <a:lstStyle>
            <a:defPPr>
              <a:defRPr lang="en-US"/>
            </a:defPPr>
            <a:lvl1pPr marL="361950" indent="-214313">
              <a:lnSpc>
                <a:spcPct val="120000"/>
              </a:lnSpc>
              <a:spcAft>
                <a:spcPts val="650"/>
              </a:spcAft>
              <a:buFont typeface="Arial" panose="020B0604020202020204" pitchFamily="34" charset="0"/>
              <a:buChar char="•"/>
              <a:defRPr sz="2200">
                <a:solidFill>
                  <a:srgbClr val="2C2460"/>
                </a:solidFill>
                <a:latin typeface="Arial" panose="020B0604020202020204" pitchFamily="34" charset="0"/>
                <a:cs typeface="Arial" panose="020B0604020202020204" pitchFamily="34" charset="0"/>
              </a:defRPr>
            </a:lvl1pPr>
          </a:lstStyle>
          <a:p>
            <a:r>
              <a:rPr lang="en-GB" dirty="0"/>
              <a:t>Urea Cycle Disorders (UCDs) are a group of inborn errors of metabolism characterized by hyperammonemia, which can lead to serious CNS toxicities. Treatment for UCDs often includes a protein-restricted diet, essential amino acid supplementation and nitrogen-scavenging therapy to reduce blood ammonia levels. </a:t>
            </a:r>
          </a:p>
          <a:p>
            <a:r>
              <a:rPr lang="en-GB" dirty="0"/>
              <a:t>Due to the complex treatment needs of UCD patients, gastrostomy tubes may be necessary to ensure sufficient energy and protein intake. </a:t>
            </a:r>
          </a:p>
          <a:p>
            <a:r>
              <a:rPr lang="en-GB" dirty="0"/>
              <a:t>Because gastric tubes play a critical part of the UCD management plan for some patients, gastrostomy tube administration studies were completed with Olpruva, a dual-coated formulation of sodium phenylbutyrate, to evaluate whether the medication can be effectively given via gastrostomy tubes. </a:t>
            </a:r>
          </a:p>
        </p:txBody>
      </p:sp>
      <p:sp>
        <p:nvSpPr>
          <p:cNvPr id="18" name="Rectangle 17">
            <a:extLst>
              <a:ext uri="{FF2B5EF4-FFF2-40B4-BE49-F238E27FC236}">
                <a16:creationId xmlns:a16="http://schemas.microsoft.com/office/drawing/2014/main" id="{C57A85A8-C35A-DAD2-B3DC-7B4633B12891}"/>
              </a:ext>
            </a:extLst>
          </p:cNvPr>
          <p:cNvSpPr/>
          <p:nvPr/>
        </p:nvSpPr>
        <p:spPr>
          <a:xfrm>
            <a:off x="639763" y="3777126"/>
            <a:ext cx="20649408" cy="136532"/>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sz="220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BE69C2FE-B1C4-172E-43AB-B96A2DD4FA64}"/>
              </a:ext>
            </a:extLst>
          </p:cNvPr>
          <p:cNvSpPr txBox="1"/>
          <p:nvPr/>
        </p:nvSpPr>
        <p:spPr>
          <a:xfrm>
            <a:off x="11087100" y="8956993"/>
            <a:ext cx="10206037" cy="338554"/>
          </a:xfrm>
          <a:prstGeom prst="rect">
            <a:avLst/>
          </a:prstGeom>
          <a:noFill/>
        </p:spPr>
        <p:txBody>
          <a:bodyPr wrap="square">
            <a:spAutoFit/>
          </a:bodyPr>
          <a:lstStyle/>
          <a:p>
            <a:r>
              <a:rPr lang="en-US" sz="1600" b="1" dirty="0">
                <a:solidFill>
                  <a:srgbClr val="2D2561"/>
                </a:solidFill>
                <a:latin typeface="Arial" panose="020B0604020202020204" pitchFamily="34" charset="0"/>
                <a:cs typeface="Arial" panose="020B0604020202020204" pitchFamily="34" charset="0"/>
              </a:rPr>
              <a:t>PBA</a:t>
            </a:r>
            <a:r>
              <a:rPr lang="en-US" sz="1600" dirty="0">
                <a:solidFill>
                  <a:srgbClr val="2D2561"/>
                </a:solidFill>
                <a:latin typeface="Arial" panose="020B0604020202020204" pitchFamily="34" charset="0"/>
                <a:cs typeface="Arial" panose="020B0604020202020204" pitchFamily="34" charset="0"/>
              </a:rPr>
              <a:t>: phenylbutyrate, </a:t>
            </a:r>
            <a:r>
              <a:rPr lang="en-US" sz="1600" b="1" dirty="0">
                <a:solidFill>
                  <a:srgbClr val="2D2561"/>
                </a:solidFill>
                <a:latin typeface="Arial" panose="020B0604020202020204" pitchFamily="34" charset="0"/>
                <a:cs typeface="Arial" panose="020B0604020202020204" pitchFamily="34" charset="0"/>
              </a:rPr>
              <a:t>PAA</a:t>
            </a:r>
            <a:r>
              <a:rPr lang="en-US" sz="1600" dirty="0">
                <a:solidFill>
                  <a:srgbClr val="2D2561"/>
                </a:solidFill>
                <a:latin typeface="Arial" panose="020B0604020202020204" pitchFamily="34" charset="0"/>
                <a:cs typeface="Arial" panose="020B0604020202020204" pitchFamily="34" charset="0"/>
              </a:rPr>
              <a:t>: phenylacetic acid, </a:t>
            </a:r>
            <a:r>
              <a:rPr lang="en-US" sz="1600" b="1" dirty="0">
                <a:solidFill>
                  <a:srgbClr val="2D2561"/>
                </a:solidFill>
                <a:latin typeface="Arial" panose="020B0604020202020204" pitchFamily="34" charset="0"/>
                <a:cs typeface="Arial" panose="020B0604020202020204" pitchFamily="34" charset="0"/>
              </a:rPr>
              <a:t>PAGN</a:t>
            </a:r>
            <a:r>
              <a:rPr lang="en-US" sz="1600" dirty="0">
                <a:solidFill>
                  <a:srgbClr val="2D2561"/>
                </a:solidFill>
                <a:latin typeface="Arial" panose="020B0604020202020204" pitchFamily="34" charset="0"/>
                <a:cs typeface="Arial" panose="020B0604020202020204" pitchFamily="34" charset="0"/>
              </a:rPr>
              <a:t>: phenylacetylglutamine.</a:t>
            </a:r>
          </a:p>
        </p:txBody>
      </p:sp>
      <p:sp>
        <p:nvSpPr>
          <p:cNvPr id="29" name="object 7">
            <a:extLst>
              <a:ext uri="{FF2B5EF4-FFF2-40B4-BE49-F238E27FC236}">
                <a16:creationId xmlns:a16="http://schemas.microsoft.com/office/drawing/2014/main" id="{72CCE710-C2C7-9720-5B06-2E44BD079CA7}"/>
              </a:ext>
            </a:extLst>
          </p:cNvPr>
          <p:cNvSpPr/>
          <p:nvPr/>
        </p:nvSpPr>
        <p:spPr>
          <a:xfrm>
            <a:off x="639763" y="9463496"/>
            <a:ext cx="10218735" cy="556664"/>
          </a:xfrm>
          <a:prstGeom prst="rect">
            <a:avLst/>
          </a:prstGeom>
          <a:solidFill>
            <a:schemeClr val="accent3"/>
          </a:solidFill>
        </p:spPr>
        <p:txBody>
          <a:bodyPr wrap="square" lIns="0" tIns="108000" rIns="0" bIns="108000" rtlCol="0" anchor="ctr" anchorCtr="0">
            <a:spAutoFit/>
          </a:bodyPr>
          <a:lstStyle/>
          <a:p>
            <a:endParaRPr sz="2200" b="1" dirty="0">
              <a:solidFill>
                <a:schemeClr val="bg1"/>
              </a:solidFill>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1AEE9D62-9A42-33A3-333C-1BBB36C0A580}"/>
              </a:ext>
            </a:extLst>
          </p:cNvPr>
          <p:cNvSpPr/>
          <p:nvPr/>
        </p:nvSpPr>
        <p:spPr>
          <a:xfrm>
            <a:off x="895350" y="21955310"/>
            <a:ext cx="9721187" cy="4286752"/>
          </a:xfrm>
          <a:prstGeom prst="rect">
            <a:avLst/>
          </a:prstGeom>
          <a:solidFill>
            <a:schemeClr val="bg1">
              <a:lumMod val="95000"/>
            </a:schemeClr>
          </a:solidFill>
          <a:ln w="19050">
            <a:solidFill>
              <a:schemeClr val="accent3">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PT" sz="2200">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638C2B22-60D2-61B8-8406-C912B2F4697F}"/>
              </a:ext>
            </a:extLst>
          </p:cNvPr>
          <p:cNvSpPr txBox="1"/>
          <p:nvPr/>
        </p:nvSpPr>
        <p:spPr>
          <a:xfrm>
            <a:off x="895350" y="9526385"/>
            <a:ext cx="9963148" cy="430887"/>
          </a:xfrm>
          <a:prstGeom prst="rect">
            <a:avLst/>
          </a:prstGeom>
          <a:noFill/>
        </p:spPr>
        <p:txBody>
          <a:bodyPr wrap="square" lIns="0" tIns="0" rIns="0" bIns="0">
            <a:spAutoFit/>
          </a:bodyPr>
          <a:lstStyle/>
          <a:p>
            <a:r>
              <a:rPr lang="en-US" sz="2800" b="1" dirty="0">
                <a:solidFill>
                  <a:schemeClr val="bg1"/>
                </a:solidFill>
                <a:latin typeface="Arial" panose="020B0604020202020204" pitchFamily="34" charset="0"/>
                <a:cs typeface="Arial" panose="020B0604020202020204" pitchFamily="34" charset="0"/>
              </a:rPr>
              <a:t>METHODS</a:t>
            </a:r>
            <a:endParaRPr lang="pt-PT" sz="2800" b="1" dirty="0">
              <a:solidFill>
                <a:schemeClr val="bg1"/>
              </a:solidFill>
              <a:latin typeface="Arial" panose="020B0604020202020204" pitchFamily="34" charset="0"/>
              <a:cs typeface="Arial" panose="020B0604020202020204" pitchFamily="34" charset="0"/>
            </a:endParaRPr>
          </a:p>
        </p:txBody>
      </p:sp>
      <p:sp>
        <p:nvSpPr>
          <p:cNvPr id="31" name="TextBox 30">
            <a:extLst>
              <a:ext uri="{FF2B5EF4-FFF2-40B4-BE49-F238E27FC236}">
                <a16:creationId xmlns:a16="http://schemas.microsoft.com/office/drawing/2014/main" id="{158976B5-7B51-1ECD-33DF-4E914FFC42C7}"/>
              </a:ext>
            </a:extLst>
          </p:cNvPr>
          <p:cNvSpPr txBox="1"/>
          <p:nvPr/>
        </p:nvSpPr>
        <p:spPr>
          <a:xfrm>
            <a:off x="646114" y="10031928"/>
            <a:ext cx="9945686" cy="2966710"/>
          </a:xfrm>
          <a:prstGeom prst="rect">
            <a:avLst/>
          </a:prstGeom>
          <a:noFill/>
        </p:spPr>
        <p:txBody>
          <a:bodyPr wrap="square" lIns="0" tIns="0" rIns="0" bIns="0" rtlCol="0" anchor="ctr" anchorCtr="0">
            <a:spAutoFit/>
          </a:bodyPr>
          <a:lstStyle>
            <a:defPPr>
              <a:defRPr lang="en-US"/>
            </a:defPPr>
            <a:lvl1pPr marL="361950" indent="-214313">
              <a:lnSpc>
                <a:spcPct val="120000"/>
              </a:lnSpc>
              <a:spcAft>
                <a:spcPts val="650"/>
              </a:spcAft>
              <a:buFont typeface="Arial" panose="020B0604020202020204" pitchFamily="34" charset="0"/>
              <a:buChar char="•"/>
              <a:defRPr sz="2200">
                <a:solidFill>
                  <a:srgbClr val="2C2460"/>
                </a:solidFill>
                <a:latin typeface="Arial" panose="020B0604020202020204" pitchFamily="34" charset="0"/>
                <a:cs typeface="Arial" panose="020B0604020202020204" pitchFamily="34" charset="0"/>
              </a:defRPr>
            </a:lvl1pPr>
          </a:lstStyle>
          <a:p>
            <a:r>
              <a:rPr lang="en-GB" dirty="0"/>
              <a:t>In-vitro administration studies, including a 30 minute in-hold stability evaluation, were performed to assess feasibility of administering Olpruva via enteral feeding tubes.</a:t>
            </a:r>
          </a:p>
          <a:p>
            <a:r>
              <a:rPr lang="en-GB" dirty="0"/>
              <a:t>Tube size was selected based off preliminary visual passage </a:t>
            </a:r>
            <a:r>
              <a:rPr lang="en-GB" spc="-100" dirty="0"/>
              <a:t>studies </a:t>
            </a:r>
            <a:r>
              <a:rPr lang="en-GB" b="1" spc="-100" dirty="0"/>
              <a:t>(Table 1)</a:t>
            </a:r>
            <a:r>
              <a:rPr lang="en-GB" spc="-100" dirty="0"/>
              <a:t>.  </a:t>
            </a:r>
            <a:r>
              <a:rPr lang="en-GB" dirty="0"/>
              <a:t>Additional studies were conducted with OLPRUVA administration through gastrostomy tubes. The acceptance criteria for the administered dose is 90-110% label  claim</a:t>
            </a:r>
          </a:p>
        </p:txBody>
      </p:sp>
      <p:sp>
        <p:nvSpPr>
          <p:cNvPr id="33" name="TextBox 32">
            <a:extLst>
              <a:ext uri="{FF2B5EF4-FFF2-40B4-BE49-F238E27FC236}">
                <a16:creationId xmlns:a16="http://schemas.microsoft.com/office/drawing/2014/main" id="{DA2D2DC6-6A0C-3506-2724-47E9BA93C9EF}"/>
              </a:ext>
            </a:extLst>
          </p:cNvPr>
          <p:cNvSpPr txBox="1"/>
          <p:nvPr/>
        </p:nvSpPr>
        <p:spPr>
          <a:xfrm>
            <a:off x="646114" y="18396862"/>
            <a:ext cx="9945686" cy="3302507"/>
          </a:xfrm>
          <a:prstGeom prst="rect">
            <a:avLst/>
          </a:prstGeom>
          <a:noFill/>
        </p:spPr>
        <p:txBody>
          <a:bodyPr wrap="square" lIns="0" tIns="0" rIns="0" bIns="0" rtlCol="0" anchor="ctr" anchorCtr="0">
            <a:spAutoFit/>
          </a:bodyPr>
          <a:lstStyle>
            <a:defPPr>
              <a:defRPr lang="en-US"/>
            </a:defPPr>
            <a:lvl1pPr marL="361950" indent="-214313">
              <a:lnSpc>
                <a:spcPct val="120000"/>
              </a:lnSpc>
              <a:spcAft>
                <a:spcPts val="650"/>
              </a:spcAft>
              <a:buFont typeface="Arial" panose="020B0604020202020204" pitchFamily="34" charset="0"/>
              <a:buChar char="•"/>
              <a:defRPr sz="2200">
                <a:solidFill>
                  <a:srgbClr val="2C2460"/>
                </a:solidFill>
                <a:latin typeface="Arial" panose="020B0604020202020204" pitchFamily="34" charset="0"/>
                <a:cs typeface="Arial" panose="020B0604020202020204" pitchFamily="34" charset="0"/>
              </a:defRPr>
            </a:lvl1pPr>
          </a:lstStyle>
          <a:p>
            <a:r>
              <a:rPr lang="en-GB" dirty="0"/>
              <a:t>Volume of the administration vehicle , OLPRUVA doses, and phasing of administration through the gastrostomy tube were prepared to mimic both a pediatric and adult patient profile </a:t>
            </a:r>
            <a:r>
              <a:rPr lang="en-GB" b="1" dirty="0"/>
              <a:t>(Table 2).</a:t>
            </a:r>
          </a:p>
          <a:p>
            <a:r>
              <a:rPr lang="en-GB" dirty="0"/>
              <a:t>Administered doses were prepared in a separate container by adding OLPRUVA (2 or 6.67g doses) to the administration vehicle volume (4 oz [120 ml] water + 3.1 grams Mix-Aid). The suspensions were stirred gently, then transferred through the gastrostomy tube and into the volumetric flasks within 5 minutes, followed by a post-rinse with the administration vehicle</a:t>
            </a:r>
          </a:p>
        </p:txBody>
      </p:sp>
      <p:sp>
        <p:nvSpPr>
          <p:cNvPr id="20" name="Rectangle 19">
            <a:extLst>
              <a:ext uri="{FF2B5EF4-FFF2-40B4-BE49-F238E27FC236}">
                <a16:creationId xmlns:a16="http://schemas.microsoft.com/office/drawing/2014/main" id="{17B44BE1-2DDB-6AD8-5F6E-53862D34A666}"/>
              </a:ext>
            </a:extLst>
          </p:cNvPr>
          <p:cNvSpPr/>
          <p:nvPr/>
        </p:nvSpPr>
        <p:spPr>
          <a:xfrm>
            <a:off x="11353003" y="12596801"/>
            <a:ext cx="9721187" cy="5124049"/>
          </a:xfrm>
          <a:prstGeom prst="rect">
            <a:avLst/>
          </a:prstGeom>
          <a:solidFill>
            <a:schemeClr val="bg1">
              <a:lumMod val="95000"/>
            </a:schemeClr>
          </a:solidFill>
          <a:ln w="19050">
            <a:solidFill>
              <a:schemeClr val="accent3">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PT" sz="2200">
              <a:latin typeface="Arial" panose="020B0604020202020204" pitchFamily="34" charset="0"/>
              <a:cs typeface="Arial" panose="020B0604020202020204" pitchFamily="34" charset="0"/>
            </a:endParaRPr>
          </a:p>
        </p:txBody>
      </p:sp>
      <p:graphicFrame>
        <p:nvGraphicFramePr>
          <p:cNvPr id="34" name="Table 33">
            <a:extLst>
              <a:ext uri="{FF2B5EF4-FFF2-40B4-BE49-F238E27FC236}">
                <a16:creationId xmlns:a16="http://schemas.microsoft.com/office/drawing/2014/main" id="{12A42906-D499-5853-1BC3-CDB5BC6AFDC0}"/>
              </a:ext>
            </a:extLst>
          </p:cNvPr>
          <p:cNvGraphicFramePr>
            <a:graphicFrameLocks noGrp="1"/>
          </p:cNvGraphicFramePr>
          <p:nvPr>
            <p:extLst>
              <p:ext uri="{D42A27DB-BD31-4B8C-83A1-F6EECF244321}">
                <p14:modId xmlns:p14="http://schemas.microsoft.com/office/powerpoint/2010/main" val="1092850021"/>
              </p:ext>
            </p:extLst>
          </p:nvPr>
        </p:nvGraphicFramePr>
        <p:xfrm>
          <a:off x="1109531" y="23064753"/>
          <a:ext cx="9235548" cy="2969521"/>
        </p:xfrm>
        <a:graphic>
          <a:graphicData uri="http://schemas.openxmlformats.org/drawingml/2006/table">
            <a:tbl>
              <a:tblPr firstRow="1" bandRow="1">
                <a:tableStyleId>{0E3FDE45-AF77-4B5C-9715-49D594BDF05E}</a:tableStyleId>
              </a:tblPr>
              <a:tblGrid>
                <a:gridCol w="3186698">
                  <a:extLst>
                    <a:ext uri="{9D8B030D-6E8A-4147-A177-3AD203B41FA5}">
                      <a16:colId xmlns:a16="http://schemas.microsoft.com/office/drawing/2014/main" val="4072854232"/>
                    </a:ext>
                  </a:extLst>
                </a:gridCol>
                <a:gridCol w="3689518">
                  <a:extLst>
                    <a:ext uri="{9D8B030D-6E8A-4147-A177-3AD203B41FA5}">
                      <a16:colId xmlns:a16="http://schemas.microsoft.com/office/drawing/2014/main" val="1700118252"/>
                    </a:ext>
                  </a:extLst>
                </a:gridCol>
                <a:gridCol w="2359332">
                  <a:extLst>
                    <a:ext uri="{9D8B030D-6E8A-4147-A177-3AD203B41FA5}">
                      <a16:colId xmlns:a16="http://schemas.microsoft.com/office/drawing/2014/main" val="1806136924"/>
                    </a:ext>
                  </a:extLst>
                </a:gridCol>
              </a:tblGrid>
              <a:tr h="692225">
                <a:tc>
                  <a:txBody>
                    <a:bodyPr/>
                    <a:lstStyle/>
                    <a:p>
                      <a:endParaRPr lang="en-US" sz="2000" spc="-70" baseline="30000" dirty="0">
                        <a:solidFill>
                          <a:schemeClr val="accent3"/>
                        </a:solidFill>
                        <a:latin typeface="Arial" panose="020B0604020202020204" pitchFamily="34" charset="0"/>
                        <a:cs typeface="Arial" panose="020B0604020202020204" pitchFamily="34" charset="0"/>
                      </a:endParaRPr>
                    </a:p>
                  </a:txBody>
                  <a:tcPr marL="49876" marR="49876" marT="24938" marB="24938"/>
                </a:tc>
                <a:tc gridSpan="2">
                  <a:txBody>
                    <a:bodyPr/>
                    <a:lstStyle/>
                    <a:p>
                      <a:r>
                        <a:rPr lang="en-US" sz="1800" spc="-70" dirty="0">
                          <a:solidFill>
                            <a:schemeClr val="accent3"/>
                          </a:solidFill>
                        </a:rPr>
                        <a:t>Volume (mL) and Frequence of the Administration Vehicle</a:t>
                      </a:r>
                      <a:endParaRPr lang="en-US" sz="1800" spc="-70" dirty="0">
                        <a:solidFill>
                          <a:schemeClr val="accent3"/>
                        </a:solidFill>
                        <a:latin typeface="Arial" panose="020B0604020202020204" pitchFamily="34" charset="0"/>
                        <a:cs typeface="Arial" panose="020B0604020202020204" pitchFamily="34" charset="0"/>
                      </a:endParaRPr>
                    </a:p>
                  </a:txBody>
                  <a:tcPr marL="108000" marR="49876" marT="24938" marB="24938" anchor="ctr"/>
                </a:tc>
                <a:tc h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D2561"/>
                    </a:solidFill>
                  </a:tcPr>
                </a:tc>
                <a:extLst>
                  <a:ext uri="{0D108BD9-81ED-4DB2-BD59-A6C34878D82A}">
                    <a16:rowId xmlns:a16="http://schemas.microsoft.com/office/drawing/2014/main" val="124370238"/>
                  </a:ext>
                </a:extLst>
              </a:tr>
              <a:tr h="539936">
                <a:tc>
                  <a:txBody>
                    <a:bodyPr/>
                    <a:lstStyle/>
                    <a:p>
                      <a:r>
                        <a:rPr lang="en-US" sz="2000" b="1" spc="-70" dirty="0">
                          <a:solidFill>
                            <a:schemeClr val="accent3"/>
                          </a:solidFill>
                        </a:rPr>
                        <a:t>Phase of Administration</a:t>
                      </a:r>
                      <a:endParaRPr lang="en-US" sz="2000" b="1" spc="-70" dirty="0">
                        <a:solidFill>
                          <a:schemeClr val="accent3"/>
                        </a:solidFill>
                        <a:latin typeface="Arial" panose="020B0604020202020204" pitchFamily="34" charset="0"/>
                        <a:cs typeface="Arial" panose="020B0604020202020204" pitchFamily="34" charset="0"/>
                      </a:endParaRPr>
                    </a:p>
                  </a:txBody>
                  <a:tcPr marL="136800" marR="45720" anchor="ctr"/>
                </a:tc>
                <a:tc>
                  <a:txBody>
                    <a:bodyPr/>
                    <a:lstStyle/>
                    <a:p>
                      <a:r>
                        <a:rPr lang="en-US" sz="2000" b="1" spc="-70" baseline="0" dirty="0">
                          <a:solidFill>
                            <a:schemeClr val="accent3"/>
                          </a:solidFill>
                        </a:rPr>
                        <a:t>Pediatric Adolescent</a:t>
                      </a:r>
                      <a:endParaRPr lang="en-US" sz="2000" b="1" spc="-70" baseline="0" dirty="0">
                        <a:solidFill>
                          <a:schemeClr val="accent3"/>
                        </a:solidFill>
                        <a:latin typeface="Arial" panose="020B0604020202020204" pitchFamily="34" charset="0"/>
                        <a:cs typeface="Arial" panose="020B0604020202020204" pitchFamily="34" charset="0"/>
                      </a:endParaRPr>
                    </a:p>
                  </a:txBody>
                  <a:tcPr marL="136800" marR="45720" anchor="ctr"/>
                </a:tc>
                <a:tc>
                  <a:txBody>
                    <a:bodyPr/>
                    <a:lstStyle/>
                    <a:p>
                      <a:r>
                        <a:rPr lang="en-US" sz="2000" b="1" spc="-70" baseline="0" dirty="0">
                          <a:solidFill>
                            <a:schemeClr val="accent3"/>
                          </a:solidFill>
                        </a:rPr>
                        <a:t>Adult</a:t>
                      </a:r>
                      <a:endParaRPr lang="en-US" sz="2000" b="1" spc="-70" baseline="0" dirty="0">
                        <a:solidFill>
                          <a:schemeClr val="accent3"/>
                        </a:solidFill>
                        <a:latin typeface="Arial" panose="020B0604020202020204" pitchFamily="34" charset="0"/>
                        <a:cs typeface="Arial" panose="020B0604020202020204" pitchFamily="34" charset="0"/>
                      </a:endParaRPr>
                    </a:p>
                  </a:txBody>
                  <a:tcPr marL="136800" marR="45720" anchor="ctr"/>
                </a:tc>
                <a:extLst>
                  <a:ext uri="{0D108BD9-81ED-4DB2-BD59-A6C34878D82A}">
                    <a16:rowId xmlns:a16="http://schemas.microsoft.com/office/drawing/2014/main" val="3002299665"/>
                  </a:ext>
                </a:extLst>
              </a:tr>
              <a:tr h="328757">
                <a:tc>
                  <a:txBody>
                    <a:bodyPr/>
                    <a:lstStyle/>
                    <a:p>
                      <a:r>
                        <a:rPr lang="en-US" sz="2000" dirty="0">
                          <a:solidFill>
                            <a:schemeClr val="accent3"/>
                          </a:solidFill>
                        </a:rPr>
                        <a:t>Pre-rinse</a:t>
                      </a:r>
                      <a:endParaRPr lang="en-US" sz="2000" dirty="0">
                        <a:solidFill>
                          <a:schemeClr val="accent3"/>
                        </a:solidFill>
                        <a:latin typeface="Arial" panose="020B0604020202020204" pitchFamily="34" charset="0"/>
                        <a:cs typeface="Arial" panose="020B0604020202020204" pitchFamily="34" charset="0"/>
                      </a:endParaRPr>
                    </a:p>
                  </a:txBody>
                  <a:tcPr marL="137160" marR="137160" marT="137160" marB="137160" anchor="ctr"/>
                </a:tc>
                <a:tc>
                  <a:txBody>
                    <a:bodyPr/>
                    <a:lstStyle/>
                    <a:p>
                      <a:r>
                        <a:rPr lang="en-US" sz="2000" baseline="0" dirty="0">
                          <a:solidFill>
                            <a:schemeClr val="accent3"/>
                          </a:solidFill>
                        </a:rPr>
                        <a:t>25 mL x 1</a:t>
                      </a:r>
                      <a:endParaRPr lang="en-US" sz="2000" baseline="0" dirty="0">
                        <a:solidFill>
                          <a:schemeClr val="accent3"/>
                        </a:solidFill>
                        <a:latin typeface="Arial" panose="020B0604020202020204" pitchFamily="34" charset="0"/>
                        <a:cs typeface="Arial" panose="020B0604020202020204" pitchFamily="34" charset="0"/>
                      </a:endParaRPr>
                    </a:p>
                  </a:txBody>
                  <a:tcPr marL="137160" marR="137160" marT="137160" marB="137160" anchor="ctr"/>
                </a:tc>
                <a:tc>
                  <a:txBody>
                    <a:bodyPr/>
                    <a:lstStyle/>
                    <a:p>
                      <a:r>
                        <a:rPr lang="en-US" sz="2000" baseline="0" dirty="0">
                          <a:solidFill>
                            <a:schemeClr val="accent3"/>
                          </a:solidFill>
                        </a:rPr>
                        <a:t>25 mL x 1</a:t>
                      </a:r>
                      <a:endParaRPr lang="en-US" sz="2000" baseline="0" dirty="0">
                        <a:solidFill>
                          <a:schemeClr val="accent3"/>
                        </a:solidFill>
                        <a:latin typeface="Arial" panose="020B0604020202020204" pitchFamily="34" charset="0"/>
                        <a:cs typeface="Arial" panose="020B0604020202020204" pitchFamily="34" charset="0"/>
                      </a:endParaRPr>
                    </a:p>
                  </a:txBody>
                  <a:tcPr marL="137160" marR="137160" marT="137160" marB="137160" anchor="ctr"/>
                </a:tc>
                <a:extLst>
                  <a:ext uri="{0D108BD9-81ED-4DB2-BD59-A6C34878D82A}">
                    <a16:rowId xmlns:a16="http://schemas.microsoft.com/office/drawing/2014/main" val="4151559629"/>
                  </a:ext>
                </a:extLst>
              </a:tr>
              <a:tr h="319363">
                <a:tc>
                  <a:txBody>
                    <a:bodyPr/>
                    <a:lstStyle/>
                    <a:p>
                      <a:r>
                        <a:rPr lang="en-US" sz="2000" dirty="0">
                          <a:solidFill>
                            <a:schemeClr val="accent3"/>
                          </a:solidFill>
                        </a:rPr>
                        <a:t>Dose preparation</a:t>
                      </a:r>
                      <a:endParaRPr lang="en-US" sz="2000" dirty="0">
                        <a:solidFill>
                          <a:schemeClr val="accent3"/>
                        </a:solidFill>
                        <a:latin typeface="Arial" panose="020B0604020202020204" pitchFamily="34" charset="0"/>
                        <a:cs typeface="Arial" panose="020B0604020202020204" pitchFamily="34" charset="0"/>
                      </a:endParaRPr>
                    </a:p>
                  </a:txBody>
                  <a:tcPr marL="137160" marR="137160" marT="137160" marB="137160" anchor="ctr"/>
                </a:tc>
                <a:tc>
                  <a:txBody>
                    <a:bodyPr/>
                    <a:lstStyle/>
                    <a:p>
                      <a:r>
                        <a:rPr lang="en-US" sz="2000" baseline="0" dirty="0">
                          <a:solidFill>
                            <a:schemeClr val="accent3"/>
                          </a:solidFill>
                        </a:rPr>
                        <a:t>25 mL x 1</a:t>
                      </a:r>
                      <a:endParaRPr lang="en-US" sz="2000" baseline="0" dirty="0">
                        <a:solidFill>
                          <a:schemeClr val="accent3"/>
                        </a:solidFill>
                        <a:latin typeface="Arial" panose="020B0604020202020204" pitchFamily="34" charset="0"/>
                        <a:cs typeface="Arial" panose="020B0604020202020204" pitchFamily="34" charset="0"/>
                      </a:endParaRPr>
                    </a:p>
                  </a:txBody>
                  <a:tcPr marL="137160" marR="137160" marT="137160" marB="137160" anchor="ctr"/>
                </a:tc>
                <a:tc>
                  <a:txBody>
                    <a:bodyPr/>
                    <a:lstStyle/>
                    <a:p>
                      <a:r>
                        <a:rPr lang="en-US" sz="2000" baseline="0" dirty="0">
                          <a:solidFill>
                            <a:schemeClr val="accent3"/>
                          </a:solidFill>
                        </a:rPr>
                        <a:t>25 mL x 1</a:t>
                      </a:r>
                      <a:endParaRPr lang="en-US" sz="2000" baseline="0" dirty="0">
                        <a:solidFill>
                          <a:schemeClr val="accent3"/>
                        </a:solidFill>
                        <a:latin typeface="Arial" panose="020B0604020202020204" pitchFamily="34" charset="0"/>
                        <a:cs typeface="Arial" panose="020B0604020202020204" pitchFamily="34" charset="0"/>
                      </a:endParaRPr>
                    </a:p>
                  </a:txBody>
                  <a:tcPr marL="137160" marR="137160" marT="137160" marB="137160" anchor="ctr"/>
                </a:tc>
                <a:extLst>
                  <a:ext uri="{0D108BD9-81ED-4DB2-BD59-A6C34878D82A}">
                    <a16:rowId xmlns:a16="http://schemas.microsoft.com/office/drawing/2014/main" val="1874645917"/>
                  </a:ext>
                </a:extLst>
              </a:tr>
              <a:tr h="307448">
                <a:tc>
                  <a:txBody>
                    <a:bodyPr/>
                    <a:lstStyle/>
                    <a:p>
                      <a:r>
                        <a:rPr lang="en-US" sz="2000" dirty="0">
                          <a:solidFill>
                            <a:schemeClr val="accent3"/>
                          </a:solidFill>
                        </a:rPr>
                        <a:t>Post-rinse</a:t>
                      </a:r>
                      <a:endParaRPr lang="en-US" sz="2000" dirty="0">
                        <a:solidFill>
                          <a:schemeClr val="accent3"/>
                        </a:solidFill>
                        <a:latin typeface="Arial" panose="020B0604020202020204" pitchFamily="34" charset="0"/>
                        <a:cs typeface="Arial" panose="020B0604020202020204" pitchFamily="34" charset="0"/>
                      </a:endParaRPr>
                    </a:p>
                  </a:txBody>
                  <a:tcPr marL="137160" marR="137160" marT="137160" marB="137160" anchor="ctr"/>
                </a:tc>
                <a:tc>
                  <a:txBody>
                    <a:bodyPr/>
                    <a:lstStyle/>
                    <a:p>
                      <a:r>
                        <a:rPr lang="en-US" sz="2000" baseline="0" dirty="0">
                          <a:solidFill>
                            <a:schemeClr val="accent3"/>
                          </a:solidFill>
                        </a:rPr>
                        <a:t>25 mL x 3</a:t>
                      </a:r>
                      <a:endParaRPr lang="en-US" sz="2000" baseline="0" dirty="0">
                        <a:solidFill>
                          <a:schemeClr val="accent3"/>
                        </a:solidFill>
                        <a:latin typeface="Arial" panose="020B0604020202020204" pitchFamily="34" charset="0"/>
                        <a:cs typeface="Arial" panose="020B0604020202020204" pitchFamily="34" charset="0"/>
                      </a:endParaRPr>
                    </a:p>
                  </a:txBody>
                  <a:tcPr marL="137160" marR="137160" marT="137160" marB="137160" anchor="ctr"/>
                </a:tc>
                <a:tc>
                  <a:txBody>
                    <a:bodyPr/>
                    <a:lstStyle/>
                    <a:p>
                      <a:r>
                        <a:rPr lang="en-US" sz="2000" baseline="0" dirty="0">
                          <a:solidFill>
                            <a:schemeClr val="accent3"/>
                          </a:solidFill>
                        </a:rPr>
                        <a:t>25 mL x 3</a:t>
                      </a:r>
                      <a:endParaRPr lang="en-US" sz="2000" baseline="0" dirty="0">
                        <a:solidFill>
                          <a:schemeClr val="accent3"/>
                        </a:solidFill>
                        <a:latin typeface="Arial" panose="020B0604020202020204" pitchFamily="34" charset="0"/>
                        <a:cs typeface="Arial" panose="020B0604020202020204" pitchFamily="34" charset="0"/>
                      </a:endParaRPr>
                    </a:p>
                  </a:txBody>
                  <a:tcPr marL="137160" marR="137160" marT="137160" marB="137160" anchor="ctr"/>
                </a:tc>
                <a:extLst>
                  <a:ext uri="{0D108BD9-81ED-4DB2-BD59-A6C34878D82A}">
                    <a16:rowId xmlns:a16="http://schemas.microsoft.com/office/drawing/2014/main" val="3707376928"/>
                  </a:ext>
                </a:extLst>
              </a:tr>
            </a:tbl>
          </a:graphicData>
        </a:graphic>
      </p:graphicFrame>
      <p:sp>
        <p:nvSpPr>
          <p:cNvPr id="35" name="TextBox 34">
            <a:extLst>
              <a:ext uri="{FF2B5EF4-FFF2-40B4-BE49-F238E27FC236}">
                <a16:creationId xmlns:a16="http://schemas.microsoft.com/office/drawing/2014/main" id="{37EF7810-396D-ECB1-5C0D-CE833D76530C}"/>
              </a:ext>
            </a:extLst>
          </p:cNvPr>
          <p:cNvSpPr txBox="1"/>
          <p:nvPr/>
        </p:nvSpPr>
        <p:spPr>
          <a:xfrm>
            <a:off x="646114" y="26494061"/>
            <a:ext cx="9945686" cy="1181414"/>
          </a:xfrm>
          <a:prstGeom prst="rect">
            <a:avLst/>
          </a:prstGeom>
          <a:noFill/>
        </p:spPr>
        <p:txBody>
          <a:bodyPr wrap="square" lIns="0" tIns="0" rIns="0" bIns="0" rtlCol="0" anchor="ctr" anchorCtr="0">
            <a:spAutoFit/>
          </a:bodyPr>
          <a:lstStyle>
            <a:defPPr>
              <a:defRPr lang="en-US"/>
            </a:defPPr>
            <a:lvl1pPr marL="361950" indent="-214313">
              <a:lnSpc>
                <a:spcPct val="120000"/>
              </a:lnSpc>
              <a:spcAft>
                <a:spcPts val="650"/>
              </a:spcAft>
              <a:buFont typeface="Arial" panose="020B0604020202020204" pitchFamily="34" charset="0"/>
              <a:buChar char="•"/>
              <a:defRPr sz="2200">
                <a:solidFill>
                  <a:srgbClr val="2C2460"/>
                </a:solidFill>
                <a:latin typeface="Arial" panose="020B0604020202020204" pitchFamily="34" charset="0"/>
                <a:cs typeface="Arial" panose="020B0604020202020204" pitchFamily="34" charset="0"/>
              </a:defRPr>
            </a:lvl1pPr>
          </a:lstStyle>
          <a:p>
            <a:r>
              <a:rPr lang="en-GB" dirty="0"/>
              <a:t>A hold study was conducted to evaluate in-use stability, with OLPRUVA in the prepared administration vehicle held in contact with the gastrostomy tube for 30 minutes.</a:t>
            </a:r>
          </a:p>
        </p:txBody>
      </p:sp>
      <p:sp>
        <p:nvSpPr>
          <p:cNvPr id="3" name="Rectangle 2">
            <a:extLst>
              <a:ext uri="{FF2B5EF4-FFF2-40B4-BE49-F238E27FC236}">
                <a16:creationId xmlns:a16="http://schemas.microsoft.com/office/drawing/2014/main" id="{2B960110-6006-0890-6475-7EAF28576DCE}"/>
              </a:ext>
            </a:extLst>
          </p:cNvPr>
          <p:cNvSpPr/>
          <p:nvPr/>
        </p:nvSpPr>
        <p:spPr>
          <a:xfrm>
            <a:off x="11353003" y="19035351"/>
            <a:ext cx="9721187" cy="10547974"/>
          </a:xfrm>
          <a:prstGeom prst="rect">
            <a:avLst/>
          </a:prstGeom>
          <a:solidFill>
            <a:schemeClr val="bg1">
              <a:lumMod val="95000"/>
            </a:schemeClr>
          </a:solidFill>
          <a:ln w="19050">
            <a:solidFill>
              <a:schemeClr val="accent3">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PT" sz="2200" dirty="0">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2EEC5EAB-5454-4C03-8860-223686A0F751}"/>
              </a:ext>
            </a:extLst>
          </p:cNvPr>
          <p:cNvSpPr/>
          <p:nvPr/>
        </p:nvSpPr>
        <p:spPr>
          <a:xfrm>
            <a:off x="639763" y="27940920"/>
            <a:ext cx="10218737" cy="386228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sz="2200">
              <a:latin typeface="Arial" panose="020B0604020202020204" pitchFamily="34" charset="0"/>
              <a:cs typeface="Arial" panose="020B0604020202020204" pitchFamily="34" charset="0"/>
            </a:endParaRPr>
          </a:p>
        </p:txBody>
      </p:sp>
      <p:sp>
        <p:nvSpPr>
          <p:cNvPr id="37" name="object 7">
            <a:extLst>
              <a:ext uri="{FF2B5EF4-FFF2-40B4-BE49-F238E27FC236}">
                <a16:creationId xmlns:a16="http://schemas.microsoft.com/office/drawing/2014/main" id="{A17537C1-E216-57CC-6028-12D34C92A482}"/>
              </a:ext>
            </a:extLst>
          </p:cNvPr>
          <p:cNvSpPr/>
          <p:nvPr/>
        </p:nvSpPr>
        <p:spPr>
          <a:xfrm>
            <a:off x="895350" y="28147211"/>
            <a:ext cx="9696450" cy="430887"/>
          </a:xfrm>
          <a:prstGeom prst="rect">
            <a:avLst/>
          </a:prstGeom>
          <a:noFill/>
        </p:spPr>
        <p:txBody>
          <a:bodyPr wrap="square" lIns="0" tIns="0" rIns="0" bIns="0" rtlCol="0" anchor="ctr" anchorCtr="0">
            <a:spAutoFit/>
          </a:bodyPr>
          <a:lstStyle/>
          <a:p>
            <a:r>
              <a:rPr lang="en-US" sz="2800" b="1" dirty="0">
                <a:solidFill>
                  <a:schemeClr val="accent3"/>
                </a:solidFill>
                <a:latin typeface="Arial" panose="020B0604020202020204" pitchFamily="34" charset="0"/>
                <a:cs typeface="Arial" panose="020B0604020202020204" pitchFamily="34" charset="0"/>
              </a:rPr>
              <a:t>CONCLUSION</a:t>
            </a:r>
          </a:p>
        </p:txBody>
      </p:sp>
      <p:sp>
        <p:nvSpPr>
          <p:cNvPr id="23" name="Rectangle 22">
            <a:extLst>
              <a:ext uri="{FF2B5EF4-FFF2-40B4-BE49-F238E27FC236}">
                <a16:creationId xmlns:a16="http://schemas.microsoft.com/office/drawing/2014/main" id="{FA69BFC5-B426-59E6-8552-36BD5E50A801}"/>
              </a:ext>
            </a:extLst>
          </p:cNvPr>
          <p:cNvSpPr/>
          <p:nvPr/>
        </p:nvSpPr>
        <p:spPr>
          <a:xfrm>
            <a:off x="895350" y="13023963"/>
            <a:ext cx="9721187" cy="5021415"/>
          </a:xfrm>
          <a:prstGeom prst="rect">
            <a:avLst/>
          </a:prstGeom>
          <a:solidFill>
            <a:schemeClr val="bg1">
              <a:lumMod val="95000"/>
            </a:schemeClr>
          </a:solidFill>
          <a:ln w="19050">
            <a:solidFill>
              <a:schemeClr val="accent3">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PT" sz="2200" dirty="0">
              <a:latin typeface="Arial" panose="020B0604020202020204" pitchFamily="34" charset="0"/>
              <a:cs typeface="Arial" panose="020B0604020202020204" pitchFamily="34" charset="0"/>
            </a:endParaRPr>
          </a:p>
        </p:txBody>
      </p:sp>
      <p:sp>
        <p:nvSpPr>
          <p:cNvPr id="38" name="TextBox 37">
            <a:extLst>
              <a:ext uri="{FF2B5EF4-FFF2-40B4-BE49-F238E27FC236}">
                <a16:creationId xmlns:a16="http://schemas.microsoft.com/office/drawing/2014/main" id="{C46D222E-F357-C2F6-2976-3E61EC6BF4F1}"/>
              </a:ext>
            </a:extLst>
          </p:cNvPr>
          <p:cNvSpPr txBox="1"/>
          <p:nvPr/>
        </p:nvSpPr>
        <p:spPr>
          <a:xfrm>
            <a:off x="646114" y="28722610"/>
            <a:ext cx="10185398" cy="2896242"/>
          </a:xfrm>
          <a:prstGeom prst="rect">
            <a:avLst/>
          </a:prstGeom>
          <a:noFill/>
        </p:spPr>
        <p:txBody>
          <a:bodyPr wrap="square" lIns="0" tIns="0" rIns="0" bIns="0" rtlCol="0" anchor="ctr" anchorCtr="0">
            <a:spAutoFit/>
          </a:bodyPr>
          <a:lstStyle>
            <a:defPPr>
              <a:defRPr lang="en-US"/>
            </a:defPPr>
            <a:lvl1pPr marL="361950" indent="-214313">
              <a:lnSpc>
                <a:spcPct val="120000"/>
              </a:lnSpc>
              <a:spcAft>
                <a:spcPts val="650"/>
              </a:spcAft>
              <a:buFont typeface="Arial" panose="020B0604020202020204" pitchFamily="34" charset="0"/>
              <a:buChar char="•"/>
              <a:defRPr sz="2200">
                <a:solidFill>
                  <a:srgbClr val="2C2460"/>
                </a:solidFill>
                <a:latin typeface="Arial" panose="020B0604020202020204" pitchFamily="34" charset="0"/>
                <a:cs typeface="Arial" panose="020B0604020202020204" pitchFamily="34" charset="0"/>
              </a:defRPr>
            </a:lvl1pPr>
          </a:lstStyle>
          <a:p>
            <a:r>
              <a:rPr lang="en-GB" dirty="0"/>
              <a:t>An in-vitro administration study and an in-hold stability study showed that OLPRUVA met the acceptance criteria for feasibility with gastrostomy tube administration.</a:t>
            </a:r>
          </a:p>
          <a:p>
            <a:r>
              <a:rPr lang="en-GB" dirty="0"/>
              <a:t>This model of in-vitro analysis of passage of OLPRUVA through a gastrostomy tube may serve as a model for future studies to be conducted for other pharmacological products to ensure safe administration via gastrostomy tubes, which is likely an understudied area in metabolic diseases. </a:t>
            </a:r>
          </a:p>
        </p:txBody>
      </p:sp>
      <p:sp>
        <p:nvSpPr>
          <p:cNvPr id="39" name="Rectangle 38">
            <a:extLst>
              <a:ext uri="{FF2B5EF4-FFF2-40B4-BE49-F238E27FC236}">
                <a16:creationId xmlns:a16="http://schemas.microsoft.com/office/drawing/2014/main" id="{AEC45368-5CAC-26DE-3147-26233614A0EA}"/>
              </a:ext>
            </a:extLst>
          </p:cNvPr>
          <p:cNvSpPr/>
          <p:nvPr/>
        </p:nvSpPr>
        <p:spPr>
          <a:xfrm>
            <a:off x="639763" y="27945938"/>
            <a:ext cx="10218737" cy="136532"/>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sz="2200">
              <a:latin typeface="Arial" panose="020B0604020202020204" pitchFamily="34" charset="0"/>
              <a:cs typeface="Arial" panose="020B0604020202020204" pitchFamily="34" charset="0"/>
            </a:endParaRPr>
          </a:p>
        </p:txBody>
      </p:sp>
      <p:sp>
        <p:nvSpPr>
          <p:cNvPr id="42" name="object 7">
            <a:extLst>
              <a:ext uri="{FF2B5EF4-FFF2-40B4-BE49-F238E27FC236}">
                <a16:creationId xmlns:a16="http://schemas.microsoft.com/office/drawing/2014/main" id="{C4C1EACF-7FF0-21EF-45BC-18FD8404A892}"/>
              </a:ext>
            </a:extLst>
          </p:cNvPr>
          <p:cNvSpPr/>
          <p:nvPr/>
        </p:nvSpPr>
        <p:spPr>
          <a:xfrm>
            <a:off x="11080749" y="9463497"/>
            <a:ext cx="10218735" cy="556664"/>
          </a:xfrm>
          <a:prstGeom prst="rect">
            <a:avLst/>
          </a:prstGeom>
          <a:solidFill>
            <a:srgbClr val="2C2460"/>
          </a:solidFill>
        </p:spPr>
        <p:txBody>
          <a:bodyPr wrap="square" lIns="0" tIns="108000" rIns="0" bIns="108000" rtlCol="0" anchor="ctr" anchorCtr="0">
            <a:spAutoFit/>
          </a:bodyPr>
          <a:lstStyle/>
          <a:p>
            <a:endParaRPr sz="2200" b="1" dirty="0">
              <a:solidFill>
                <a:schemeClr val="bg1"/>
              </a:solidFill>
              <a:latin typeface="Arial" panose="020B0604020202020204" pitchFamily="34" charset="0"/>
              <a:cs typeface="Arial" panose="020B0604020202020204" pitchFamily="34" charset="0"/>
            </a:endParaRPr>
          </a:p>
        </p:txBody>
      </p:sp>
      <p:sp>
        <p:nvSpPr>
          <p:cNvPr id="43" name="TextBox 42">
            <a:extLst>
              <a:ext uri="{FF2B5EF4-FFF2-40B4-BE49-F238E27FC236}">
                <a16:creationId xmlns:a16="http://schemas.microsoft.com/office/drawing/2014/main" id="{7F384B41-0FFB-B306-C7E0-3A700A11951A}"/>
              </a:ext>
            </a:extLst>
          </p:cNvPr>
          <p:cNvSpPr txBox="1"/>
          <p:nvPr/>
        </p:nvSpPr>
        <p:spPr>
          <a:xfrm>
            <a:off x="11369672" y="9526386"/>
            <a:ext cx="9963148" cy="430887"/>
          </a:xfrm>
          <a:prstGeom prst="rect">
            <a:avLst/>
          </a:prstGeom>
          <a:noFill/>
        </p:spPr>
        <p:txBody>
          <a:bodyPr wrap="square" lIns="0" tIns="0" rIns="0" bIns="0">
            <a:spAutoFit/>
          </a:bodyPr>
          <a:lstStyle/>
          <a:p>
            <a:r>
              <a:rPr lang="en-US" sz="2800" b="1" dirty="0">
                <a:solidFill>
                  <a:schemeClr val="bg1"/>
                </a:solidFill>
                <a:latin typeface="Arial" panose="020B0604020202020204" pitchFamily="34" charset="0"/>
                <a:cs typeface="Arial" panose="020B0604020202020204" pitchFamily="34" charset="0"/>
              </a:rPr>
              <a:t>RESULTS</a:t>
            </a:r>
            <a:endParaRPr lang="pt-PT" sz="2800" b="1" dirty="0">
              <a:solidFill>
                <a:schemeClr val="bg1"/>
              </a:solidFill>
              <a:latin typeface="Arial" panose="020B0604020202020204" pitchFamily="34" charset="0"/>
              <a:cs typeface="Arial" panose="020B0604020202020204" pitchFamily="34" charset="0"/>
            </a:endParaRPr>
          </a:p>
        </p:txBody>
      </p:sp>
      <p:sp>
        <p:nvSpPr>
          <p:cNvPr id="44" name="TextBox 43">
            <a:extLst>
              <a:ext uri="{FF2B5EF4-FFF2-40B4-BE49-F238E27FC236}">
                <a16:creationId xmlns:a16="http://schemas.microsoft.com/office/drawing/2014/main" id="{815DE21D-5803-9196-0AA2-5ABEC046B419}"/>
              </a:ext>
            </a:extLst>
          </p:cNvPr>
          <p:cNvSpPr txBox="1"/>
          <p:nvPr/>
        </p:nvSpPr>
        <p:spPr>
          <a:xfrm>
            <a:off x="11102972" y="10263882"/>
            <a:ext cx="9963150" cy="2083712"/>
          </a:xfrm>
          <a:prstGeom prst="rect">
            <a:avLst/>
          </a:prstGeom>
          <a:noFill/>
        </p:spPr>
        <p:txBody>
          <a:bodyPr wrap="square" lIns="0" tIns="0" rIns="0" bIns="0" rtlCol="0" anchor="ctr" anchorCtr="0">
            <a:spAutoFit/>
          </a:bodyPr>
          <a:lstStyle>
            <a:defPPr>
              <a:defRPr lang="en-US"/>
            </a:defPPr>
            <a:lvl1pPr marL="612000" indent="-464515">
              <a:lnSpc>
                <a:spcPct val="120000"/>
              </a:lnSpc>
              <a:spcAft>
                <a:spcPts val="759"/>
              </a:spcAft>
              <a:buFont typeface="Arial" panose="020B0604020202020204" pitchFamily="34" charset="0"/>
              <a:buChar char="•"/>
              <a:defRPr sz="2000">
                <a:solidFill>
                  <a:srgbClr val="2C2460"/>
                </a:solidFill>
                <a:latin typeface="Arial" panose="020B0604020202020204" pitchFamily="34" charset="0"/>
                <a:cs typeface="Arial" panose="020B0604020202020204" pitchFamily="34" charset="0"/>
              </a:defRPr>
            </a:lvl1pPr>
          </a:lstStyle>
          <a:p>
            <a:pPr marL="361950" indent="-214313">
              <a:spcAft>
                <a:spcPts val="650"/>
              </a:spcAft>
            </a:pPr>
            <a:r>
              <a:rPr lang="en-GB" sz="2200" dirty="0"/>
              <a:t>Potency analysis evaluated the recovered amount of sodium phenylbutyrate in the pre-rinse, dose preparation and post-rinse phases </a:t>
            </a:r>
            <a:r>
              <a:rPr lang="en-GB" sz="2200" b="1" dirty="0"/>
              <a:t>(Table 3).</a:t>
            </a:r>
          </a:p>
          <a:p>
            <a:pPr marL="361950" indent="-214313"/>
            <a:r>
              <a:rPr lang="en-GB" sz="2200" dirty="0"/>
              <a:t>Results showed that the dose of sodium phenylbutyrate that was recovered after administration through gastrostomy tubes met acceptance criteria in all the gastrostomy tubes at the evaluated doses and volumes of administration. </a:t>
            </a:r>
          </a:p>
        </p:txBody>
      </p:sp>
      <p:graphicFrame>
        <p:nvGraphicFramePr>
          <p:cNvPr id="45" name="Table 44">
            <a:extLst>
              <a:ext uri="{FF2B5EF4-FFF2-40B4-BE49-F238E27FC236}">
                <a16:creationId xmlns:a16="http://schemas.microsoft.com/office/drawing/2014/main" id="{D03DA27D-CCFA-2CDE-4CD2-54B6C83F2D2D}"/>
              </a:ext>
            </a:extLst>
          </p:cNvPr>
          <p:cNvGraphicFramePr>
            <a:graphicFrameLocks noGrp="1"/>
          </p:cNvGraphicFramePr>
          <p:nvPr>
            <p:extLst>
              <p:ext uri="{D42A27DB-BD31-4B8C-83A1-F6EECF244321}">
                <p14:modId xmlns:p14="http://schemas.microsoft.com/office/powerpoint/2010/main" val="938747589"/>
              </p:ext>
            </p:extLst>
          </p:nvPr>
        </p:nvGraphicFramePr>
        <p:xfrm>
          <a:off x="11583055" y="13722912"/>
          <a:ext cx="9412175" cy="3200400"/>
        </p:xfrm>
        <a:graphic>
          <a:graphicData uri="http://schemas.openxmlformats.org/drawingml/2006/table">
            <a:tbl>
              <a:tblPr firstRow="1" bandRow="1">
                <a:tableStyleId>{0E3FDE45-AF77-4B5C-9715-49D594BDF05E}</a:tableStyleId>
              </a:tblPr>
              <a:tblGrid>
                <a:gridCol w="3198016">
                  <a:extLst>
                    <a:ext uri="{9D8B030D-6E8A-4147-A177-3AD203B41FA5}">
                      <a16:colId xmlns:a16="http://schemas.microsoft.com/office/drawing/2014/main" val="4072854232"/>
                    </a:ext>
                  </a:extLst>
                </a:gridCol>
                <a:gridCol w="2624469">
                  <a:extLst>
                    <a:ext uri="{9D8B030D-6E8A-4147-A177-3AD203B41FA5}">
                      <a16:colId xmlns:a16="http://schemas.microsoft.com/office/drawing/2014/main" val="1700118252"/>
                    </a:ext>
                  </a:extLst>
                </a:gridCol>
                <a:gridCol w="1795601">
                  <a:extLst>
                    <a:ext uri="{9D8B030D-6E8A-4147-A177-3AD203B41FA5}">
                      <a16:colId xmlns:a16="http://schemas.microsoft.com/office/drawing/2014/main" val="1806136924"/>
                    </a:ext>
                  </a:extLst>
                </a:gridCol>
                <a:gridCol w="1794089">
                  <a:extLst>
                    <a:ext uri="{9D8B030D-6E8A-4147-A177-3AD203B41FA5}">
                      <a16:colId xmlns:a16="http://schemas.microsoft.com/office/drawing/2014/main" val="916040368"/>
                    </a:ext>
                  </a:extLst>
                </a:gridCol>
              </a:tblGrid>
              <a:tr h="515389">
                <a:tc>
                  <a:txBody>
                    <a:bodyPr/>
                    <a:lstStyle/>
                    <a:p>
                      <a:pPr marL="0" marR="0" lvl="0" indent="0" algn="l" defTabSz="2194560" rtl="0" eaLnBrk="1" fontAlgn="auto" latinLnBrk="0" hangingPunct="1">
                        <a:lnSpc>
                          <a:spcPct val="100000"/>
                        </a:lnSpc>
                        <a:spcBef>
                          <a:spcPts val="0"/>
                        </a:spcBef>
                        <a:spcAft>
                          <a:spcPts val="0"/>
                        </a:spcAft>
                        <a:buClrTx/>
                        <a:buSzTx/>
                        <a:buFontTx/>
                        <a:buNone/>
                        <a:tabLst/>
                        <a:defRPr/>
                      </a:pPr>
                      <a:r>
                        <a:rPr lang="en-US" sz="2000" b="1" u="none" strike="noStrike" kern="1200" cap="none" spc="0" normalizeH="0" baseline="0" dirty="0">
                          <a:solidFill>
                            <a:schemeClr val="accent3"/>
                          </a:solidFill>
                          <a:sym typeface=""/>
                        </a:rPr>
                        <a:t>Intended Patient Population</a:t>
                      </a:r>
                      <a:endParaRPr lang="en-US" sz="2000" b="1"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1" u="none" strike="noStrike" kern="1200" cap="none" spc="0" normalizeH="0" baseline="0" dirty="0">
                          <a:solidFill>
                            <a:schemeClr val="accent3"/>
                          </a:solidFill>
                          <a:sym typeface=""/>
                        </a:rPr>
                        <a:t>Gastrostomy Tube Size </a:t>
                      </a:r>
                      <a:r>
                        <a:rPr lang="en-US" sz="1600" b="0" u="none" strike="noStrike" kern="1200" cap="none" spc="0" normalizeH="0" baseline="0" dirty="0">
                          <a:solidFill>
                            <a:schemeClr val="accent3"/>
                          </a:solidFill>
                          <a:sym typeface=""/>
                        </a:rPr>
                        <a:t>(Gauge)</a:t>
                      </a:r>
                      <a:endParaRPr lang="en-US" sz="16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1" u="none" strike="noStrike" kern="1200" cap="none" spc="0" normalizeH="0" baseline="0" dirty="0">
                          <a:solidFill>
                            <a:schemeClr val="accent3"/>
                          </a:solidFill>
                          <a:sym typeface=""/>
                        </a:rPr>
                        <a:t>Dose </a:t>
                      </a:r>
                    </a:p>
                    <a:p>
                      <a:pPr marL="0" marR="0" lvl="0" indent="0" algn="l" defTabSz="2194560" rtl="0" eaLnBrk="1" fontAlgn="auto" hangingPunct="1">
                        <a:lnSpc>
                          <a:spcPct val="100000"/>
                        </a:lnSpc>
                        <a:spcBef>
                          <a:spcPts val="0"/>
                        </a:spcBef>
                        <a:spcAft>
                          <a:spcPts val="0"/>
                        </a:spcAft>
                        <a:buFontTx/>
                        <a:buNone/>
                      </a:pPr>
                      <a:r>
                        <a:rPr lang="en-US" sz="1600" b="0" u="none" strike="noStrike" kern="1200" cap="none" spc="0" normalizeH="0" baseline="0" dirty="0">
                          <a:solidFill>
                            <a:schemeClr val="accent3"/>
                          </a:solidFill>
                          <a:sym typeface=""/>
                        </a:rPr>
                        <a:t>(grams)</a:t>
                      </a:r>
                      <a:r>
                        <a:rPr lang="en-US" sz="1600" b="0" u="none" strike="noStrike" kern="1200" cap="none" spc="0" normalizeH="0" baseline="30000" dirty="0">
                          <a:solidFill>
                            <a:schemeClr val="accent3"/>
                          </a:solidFill>
                          <a:sym typeface=""/>
                        </a:rPr>
                        <a:t>a</a:t>
                      </a:r>
                      <a:endParaRPr lang="en-US" sz="1600" b="0" i="0" u="none" strike="noStrike" kern="1200" cap="none" spc="0" normalizeH="0" baseline="3000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1" u="none" strike="noStrike" kern="1200" cap="none" spc="0" normalizeH="0" baseline="0" dirty="0">
                          <a:solidFill>
                            <a:schemeClr val="accent3"/>
                          </a:solidFill>
                          <a:sym typeface=""/>
                        </a:rPr>
                        <a:t>Result </a:t>
                      </a:r>
                    </a:p>
                    <a:p>
                      <a:pPr marL="0" marR="0" lvl="0" indent="0" algn="l" defTabSz="2194560" rtl="0" eaLnBrk="1" fontAlgn="auto" hangingPunct="1">
                        <a:lnSpc>
                          <a:spcPct val="100000"/>
                        </a:lnSpc>
                        <a:spcBef>
                          <a:spcPts val="0"/>
                        </a:spcBef>
                        <a:spcAft>
                          <a:spcPts val="0"/>
                        </a:spcAft>
                        <a:buFontTx/>
                        <a:buNone/>
                      </a:pPr>
                      <a:r>
                        <a:rPr lang="en-US" sz="1600" b="0" u="none" strike="noStrike" kern="1200" cap="none" spc="0" normalizeH="0" baseline="0" dirty="0">
                          <a:solidFill>
                            <a:schemeClr val="accent3"/>
                          </a:solidFill>
                          <a:sym typeface=""/>
                        </a:rPr>
                        <a:t>(%Recovered)</a:t>
                      </a:r>
                      <a:r>
                        <a:rPr lang="en-US" sz="1600" b="0" u="none" strike="noStrike" kern="1200" cap="none" spc="0" normalizeH="0" baseline="30000" dirty="0">
                          <a:solidFill>
                            <a:schemeClr val="accent3"/>
                          </a:solidFill>
                          <a:sym typeface=""/>
                        </a:rPr>
                        <a:t>b</a:t>
                      </a:r>
                      <a:endParaRPr lang="en-US" sz="1600" b="0" i="0" u="none" strike="noStrike" kern="1200" cap="none" spc="0" normalizeH="0" baseline="3000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extLst>
                  <a:ext uri="{0D108BD9-81ED-4DB2-BD59-A6C34878D82A}">
                    <a16:rowId xmlns:a16="http://schemas.microsoft.com/office/drawing/2014/main" val="124370238"/>
                  </a:ext>
                </a:extLst>
              </a:tr>
              <a:tr h="0">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Adult</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16 French</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2</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99</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extLst>
                  <a:ext uri="{0D108BD9-81ED-4DB2-BD59-A6C34878D82A}">
                    <a16:rowId xmlns:a16="http://schemas.microsoft.com/office/drawing/2014/main" val="3002299665"/>
                  </a:ext>
                </a:extLst>
              </a:tr>
              <a:tr h="0">
                <a:tc>
                  <a:txBody>
                    <a:bodyPr/>
                    <a:lstStyle/>
                    <a:p>
                      <a:pPr defTabSz="2194560"/>
                      <a:endParaRPr lang="en-US" sz="2000" dirty="0">
                        <a:solidFill>
                          <a:schemeClr val="accent3"/>
                        </a:solidFill>
                        <a:latin typeface="Arial" panose="020B0604020202020204" pitchFamily="34" charset="0"/>
                        <a:cs typeface="Arial" panose="020B0604020202020204" pitchFamily="34" charset="0"/>
                      </a:endParaRPr>
                    </a:p>
                  </a:txBody>
                  <a:tcPr marL="137160" marR="137160" marT="137160" marB="137160" anchor="ctr"/>
                </a:tc>
                <a:tc>
                  <a:txBody>
                    <a:bodyPr/>
                    <a:lstStyle/>
                    <a:p>
                      <a:pPr marL="0" marR="0" lvl="0" indent="0" algn="l" defTabSz="2194560" rtl="0" eaLnBrk="1" fontAlgn="auto" latinLnBrk="0" hangingPunct="1">
                        <a:lnSpc>
                          <a:spcPct val="100000"/>
                        </a:lnSpc>
                        <a:spcBef>
                          <a:spcPts val="0"/>
                        </a:spcBef>
                        <a:spcAft>
                          <a:spcPts val="0"/>
                        </a:spcAft>
                        <a:buClrTx/>
                        <a:buSzTx/>
                        <a:buFontTx/>
                        <a:buNone/>
                        <a:tabLst/>
                        <a:defRPr/>
                      </a:pPr>
                      <a:r>
                        <a:rPr lang="en-US" sz="2000" b="0" u="none" strike="noStrike" kern="1200" cap="none" spc="0" normalizeH="0" baseline="0" dirty="0">
                          <a:solidFill>
                            <a:schemeClr val="accent3"/>
                          </a:solidFill>
                          <a:sym typeface=""/>
                        </a:rPr>
                        <a:t>16 French</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6.67</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98</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extLst>
                  <a:ext uri="{0D108BD9-81ED-4DB2-BD59-A6C34878D82A}">
                    <a16:rowId xmlns:a16="http://schemas.microsoft.com/office/drawing/2014/main" val="4151559629"/>
                  </a:ext>
                </a:extLst>
              </a:tr>
              <a:tr h="0">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Pediatric-Adolescent</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14 French</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2</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99</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extLst>
                  <a:ext uri="{0D108BD9-81ED-4DB2-BD59-A6C34878D82A}">
                    <a16:rowId xmlns:a16="http://schemas.microsoft.com/office/drawing/2014/main" val="1874645917"/>
                  </a:ext>
                </a:extLst>
              </a:tr>
              <a:tr h="0">
                <a:tc>
                  <a:txBody>
                    <a:bodyPr/>
                    <a:lstStyle/>
                    <a:p>
                      <a:pPr defTabSz="2194560"/>
                      <a:endParaRPr lang="en-US" sz="2000" dirty="0">
                        <a:solidFill>
                          <a:schemeClr val="accent3"/>
                        </a:solidFill>
                        <a:latin typeface="Arial" panose="020B0604020202020204" pitchFamily="34" charset="0"/>
                        <a:cs typeface="Arial" panose="020B0604020202020204" pitchFamily="34" charset="0"/>
                      </a:endParaRPr>
                    </a:p>
                  </a:txBody>
                  <a:tcPr marL="137160" marR="137160" marT="137160" marB="137160" anchor="ctr"/>
                </a:tc>
                <a:tc>
                  <a:txBody>
                    <a:bodyPr/>
                    <a:lstStyle/>
                    <a:p>
                      <a:pPr marL="0" marR="0" lvl="0" indent="0" algn="l" defTabSz="2194560" rtl="0" eaLnBrk="1" fontAlgn="auto" latinLnBrk="0" hangingPunct="1">
                        <a:lnSpc>
                          <a:spcPct val="100000"/>
                        </a:lnSpc>
                        <a:spcBef>
                          <a:spcPts val="0"/>
                        </a:spcBef>
                        <a:spcAft>
                          <a:spcPts val="0"/>
                        </a:spcAft>
                        <a:buClrTx/>
                        <a:buSzTx/>
                        <a:buFontTx/>
                        <a:buNone/>
                        <a:tabLst/>
                        <a:defRPr/>
                      </a:pPr>
                      <a:r>
                        <a:rPr lang="en-US" sz="2000" b="0" u="none" strike="noStrike" kern="1200" cap="none" spc="0" normalizeH="0" baseline="0" dirty="0">
                          <a:solidFill>
                            <a:schemeClr val="accent3"/>
                          </a:solidFill>
                          <a:sym typeface=""/>
                        </a:rPr>
                        <a:t>14 French</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6.67</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99</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extLst>
                  <a:ext uri="{0D108BD9-81ED-4DB2-BD59-A6C34878D82A}">
                    <a16:rowId xmlns:a16="http://schemas.microsoft.com/office/drawing/2014/main" val="3707376928"/>
                  </a:ext>
                </a:extLst>
              </a:tr>
            </a:tbl>
          </a:graphicData>
        </a:graphic>
      </p:graphicFrame>
      <p:sp>
        <p:nvSpPr>
          <p:cNvPr id="46" name="TextBox 45">
            <a:extLst>
              <a:ext uri="{FF2B5EF4-FFF2-40B4-BE49-F238E27FC236}">
                <a16:creationId xmlns:a16="http://schemas.microsoft.com/office/drawing/2014/main" id="{5AAB5378-3BA2-3EA6-CF56-CE897185DFE2}"/>
              </a:ext>
            </a:extLst>
          </p:cNvPr>
          <p:cNvSpPr txBox="1"/>
          <p:nvPr/>
        </p:nvSpPr>
        <p:spPr>
          <a:xfrm>
            <a:off x="11102972" y="17990526"/>
            <a:ext cx="9963150" cy="775149"/>
          </a:xfrm>
          <a:prstGeom prst="rect">
            <a:avLst/>
          </a:prstGeom>
          <a:noFill/>
        </p:spPr>
        <p:txBody>
          <a:bodyPr wrap="square" lIns="0" tIns="0" rIns="0" bIns="0" rtlCol="0" anchor="ctr" anchorCtr="0">
            <a:spAutoFit/>
          </a:bodyPr>
          <a:lstStyle>
            <a:defPPr>
              <a:defRPr lang="en-US"/>
            </a:defPPr>
            <a:lvl1pPr marL="361950" indent="-214313">
              <a:lnSpc>
                <a:spcPct val="120000"/>
              </a:lnSpc>
              <a:spcAft>
                <a:spcPts val="650"/>
              </a:spcAft>
              <a:buFont typeface="Arial" panose="020B0604020202020204" pitchFamily="34" charset="0"/>
              <a:buChar char="•"/>
              <a:defRPr sz="2200">
                <a:solidFill>
                  <a:srgbClr val="2C2460"/>
                </a:solidFill>
                <a:latin typeface="Arial" panose="020B0604020202020204" pitchFamily="34" charset="0"/>
                <a:cs typeface="Arial" panose="020B0604020202020204" pitchFamily="34" charset="0"/>
              </a:defRPr>
            </a:lvl1pPr>
          </a:lstStyle>
          <a:p>
            <a:r>
              <a:rPr lang="en-GB" dirty="0"/>
              <a:t>Results of the In-use hold stability study found that all assay values for OLPRUVA and the impurities were within the accepted criteria </a:t>
            </a:r>
            <a:r>
              <a:rPr lang="en-GB" b="1" dirty="0"/>
              <a:t>(Table 4).</a:t>
            </a:r>
          </a:p>
        </p:txBody>
      </p:sp>
      <p:sp>
        <p:nvSpPr>
          <p:cNvPr id="48" name="TextBox 47">
            <a:extLst>
              <a:ext uri="{FF2B5EF4-FFF2-40B4-BE49-F238E27FC236}">
                <a16:creationId xmlns:a16="http://schemas.microsoft.com/office/drawing/2014/main" id="{B889BB67-BBA5-FF2B-92D8-8070A3B5DDFF}"/>
              </a:ext>
            </a:extLst>
          </p:cNvPr>
          <p:cNvSpPr txBox="1"/>
          <p:nvPr/>
        </p:nvSpPr>
        <p:spPr>
          <a:xfrm>
            <a:off x="11377739" y="30441605"/>
            <a:ext cx="9955081" cy="1177245"/>
          </a:xfrm>
          <a:prstGeom prst="rect">
            <a:avLst/>
          </a:prstGeom>
          <a:noFill/>
        </p:spPr>
        <p:txBody>
          <a:bodyPr wrap="square" lIns="0" tIns="0" rIns="0" bIns="0" rtlCol="0">
            <a:spAutoFit/>
          </a:bodyPr>
          <a:lstStyle/>
          <a:p>
            <a:pPr>
              <a:spcAft>
                <a:spcPts val="714"/>
              </a:spcAft>
            </a:pPr>
            <a:r>
              <a:rPr lang="en-GB" sz="1600" b="1" dirty="0">
                <a:solidFill>
                  <a:schemeClr val="accent3"/>
                </a:solidFill>
                <a:latin typeface="Arial" panose="020B0604020202020204" pitchFamily="34" charset="0"/>
                <a:cs typeface="Arial" panose="020B0604020202020204" pitchFamily="34" charset="0"/>
              </a:rPr>
              <a:t>References:</a:t>
            </a:r>
          </a:p>
          <a:p>
            <a:pPr>
              <a:spcAft>
                <a:spcPts val="804"/>
              </a:spcAft>
            </a:pPr>
            <a:r>
              <a:rPr lang="en-GB" sz="1600" dirty="0">
                <a:solidFill>
                  <a:schemeClr val="accent3"/>
                </a:solidFill>
                <a:latin typeface="Arial" panose="020B0604020202020204" pitchFamily="34" charset="0"/>
                <a:cs typeface="Arial" panose="020B0604020202020204" pitchFamily="34" charset="0"/>
              </a:rPr>
              <a:t>1. Data on File. Acer Therapeutics, Inc., a wholly owned subsidiary of </a:t>
            </a:r>
            <a:r>
              <a:rPr lang="en-GB" sz="1600" dirty="0" err="1">
                <a:solidFill>
                  <a:schemeClr val="accent3"/>
                </a:solidFill>
                <a:latin typeface="Arial" panose="020B0604020202020204" pitchFamily="34" charset="0"/>
                <a:cs typeface="Arial" panose="020B0604020202020204" pitchFamily="34" charset="0"/>
              </a:rPr>
              <a:t>Zevra</a:t>
            </a:r>
            <a:r>
              <a:rPr lang="en-GB" sz="1600" dirty="0">
                <a:solidFill>
                  <a:schemeClr val="accent3"/>
                </a:solidFill>
                <a:latin typeface="Arial" panose="020B0604020202020204" pitchFamily="34" charset="0"/>
                <a:cs typeface="Arial" panose="020B0604020202020204" pitchFamily="34" charset="0"/>
              </a:rPr>
              <a:t> Therapeutics, Inc.</a:t>
            </a:r>
          </a:p>
          <a:p>
            <a:pPr>
              <a:spcAft>
                <a:spcPts val="804"/>
              </a:spcAft>
            </a:pPr>
            <a:r>
              <a:rPr lang="en-GB" sz="1600" dirty="0">
                <a:solidFill>
                  <a:schemeClr val="accent3"/>
                </a:solidFill>
                <a:latin typeface="Arial" panose="020B0604020202020204" pitchFamily="34" charset="0"/>
                <a:cs typeface="Arial" panose="020B0604020202020204" pitchFamily="34" charset="0"/>
              </a:rPr>
              <a:t>2. OLPRUVA® (sodium phenylbutyrate) for oral suspension. Prescribing Information. Newton, MA; Acer Therapeutics, Inc., a wholly owned subsidiary of </a:t>
            </a:r>
            <a:r>
              <a:rPr lang="en-GB" sz="1600" dirty="0" err="1">
                <a:solidFill>
                  <a:schemeClr val="accent3"/>
                </a:solidFill>
                <a:latin typeface="Arial" panose="020B0604020202020204" pitchFamily="34" charset="0"/>
                <a:cs typeface="Arial" panose="020B0604020202020204" pitchFamily="34" charset="0"/>
              </a:rPr>
              <a:t>Zevra</a:t>
            </a:r>
            <a:r>
              <a:rPr lang="en-GB" sz="1600" dirty="0">
                <a:solidFill>
                  <a:schemeClr val="accent3"/>
                </a:solidFill>
                <a:latin typeface="Arial" panose="020B0604020202020204" pitchFamily="34" charset="0"/>
                <a:cs typeface="Arial" panose="020B0604020202020204" pitchFamily="34" charset="0"/>
              </a:rPr>
              <a:t> Therapeutics, Inc. 2022</a:t>
            </a:r>
          </a:p>
        </p:txBody>
      </p:sp>
      <p:sp>
        <p:nvSpPr>
          <p:cNvPr id="50" name="TextBox 49">
            <a:extLst>
              <a:ext uri="{FF2B5EF4-FFF2-40B4-BE49-F238E27FC236}">
                <a16:creationId xmlns:a16="http://schemas.microsoft.com/office/drawing/2014/main" id="{8CB6FD6A-0055-92C2-A715-73C93266100D}"/>
              </a:ext>
            </a:extLst>
          </p:cNvPr>
          <p:cNvSpPr txBox="1"/>
          <p:nvPr/>
        </p:nvSpPr>
        <p:spPr>
          <a:xfrm>
            <a:off x="9124950" y="32290869"/>
            <a:ext cx="12423775" cy="738664"/>
          </a:xfrm>
          <a:prstGeom prst="rect">
            <a:avLst/>
          </a:prstGeom>
          <a:noFill/>
        </p:spPr>
        <p:txBody>
          <a:bodyPr wrap="square" lIns="0" tIns="0" rIns="0" bIns="0">
            <a:spAutoFit/>
          </a:bodyPr>
          <a:lstStyle/>
          <a:p>
            <a:pPr algn="r"/>
            <a:r>
              <a:rPr lang="en-US" sz="2000" b="1" dirty="0">
                <a:solidFill>
                  <a:schemeClr val="bg1"/>
                </a:solidFill>
                <a:latin typeface="Arial" panose="020B0604020202020204" pitchFamily="34" charset="0"/>
                <a:cs typeface="Arial" panose="020B0604020202020204" pitchFamily="34" charset="0"/>
              </a:rPr>
              <a:t> </a:t>
            </a:r>
            <a:r>
              <a:rPr lang="en-GB" sz="2800" dirty="0">
                <a:solidFill>
                  <a:srgbClr val="13ACAA"/>
                </a:solidFill>
                <a:latin typeface="Arial" panose="020B0604020202020204" pitchFamily="34" charset="0"/>
                <a:cs typeface="Arial" panose="020B0604020202020204" pitchFamily="34" charset="0"/>
              </a:rPr>
              <a:t>42nd Annual SERGG Meeting July 17-19, 2025 Asheville, North Carolina </a:t>
            </a:r>
          </a:p>
          <a:p>
            <a:pPr algn="r"/>
            <a:endParaRPr lang="en-US" sz="2000" b="1" dirty="0">
              <a:solidFill>
                <a:schemeClr val="bg1"/>
              </a:solidFill>
              <a:latin typeface="Arial" panose="020B0604020202020204" pitchFamily="34" charset="0"/>
              <a:cs typeface="Arial" panose="020B0604020202020204" pitchFamily="34" charset="0"/>
            </a:endParaRPr>
          </a:p>
        </p:txBody>
      </p:sp>
      <p:graphicFrame>
        <p:nvGraphicFramePr>
          <p:cNvPr id="32" name="Table 31">
            <a:extLst>
              <a:ext uri="{FF2B5EF4-FFF2-40B4-BE49-F238E27FC236}">
                <a16:creationId xmlns:a16="http://schemas.microsoft.com/office/drawing/2014/main" id="{EC4D98FE-D234-C88A-BA0F-0D01FD345D9B}"/>
              </a:ext>
            </a:extLst>
          </p:cNvPr>
          <p:cNvGraphicFramePr>
            <a:graphicFrameLocks noGrp="1"/>
          </p:cNvGraphicFramePr>
          <p:nvPr>
            <p:extLst>
              <p:ext uri="{D42A27DB-BD31-4B8C-83A1-F6EECF244321}">
                <p14:modId xmlns:p14="http://schemas.microsoft.com/office/powerpoint/2010/main" val="3553976271"/>
              </p:ext>
            </p:extLst>
          </p:nvPr>
        </p:nvGraphicFramePr>
        <p:xfrm>
          <a:off x="1109531" y="13805967"/>
          <a:ext cx="9235548" cy="3200400"/>
        </p:xfrm>
        <a:graphic>
          <a:graphicData uri="http://schemas.openxmlformats.org/drawingml/2006/table">
            <a:tbl>
              <a:tblPr firstRow="1" bandRow="1">
                <a:tableStyleId>{0E3FDE45-AF77-4B5C-9715-49D594BDF05E}</a:tableStyleId>
              </a:tblPr>
              <a:tblGrid>
                <a:gridCol w="2186119">
                  <a:extLst>
                    <a:ext uri="{9D8B030D-6E8A-4147-A177-3AD203B41FA5}">
                      <a16:colId xmlns:a16="http://schemas.microsoft.com/office/drawing/2014/main" val="4072854232"/>
                    </a:ext>
                  </a:extLst>
                </a:gridCol>
                <a:gridCol w="2684236">
                  <a:extLst>
                    <a:ext uri="{9D8B030D-6E8A-4147-A177-3AD203B41FA5}">
                      <a16:colId xmlns:a16="http://schemas.microsoft.com/office/drawing/2014/main" val="1700118252"/>
                    </a:ext>
                  </a:extLst>
                </a:gridCol>
                <a:gridCol w="1596571">
                  <a:extLst>
                    <a:ext uri="{9D8B030D-6E8A-4147-A177-3AD203B41FA5}">
                      <a16:colId xmlns:a16="http://schemas.microsoft.com/office/drawing/2014/main" val="1806136924"/>
                    </a:ext>
                  </a:extLst>
                </a:gridCol>
                <a:gridCol w="2768622">
                  <a:extLst>
                    <a:ext uri="{9D8B030D-6E8A-4147-A177-3AD203B41FA5}">
                      <a16:colId xmlns:a16="http://schemas.microsoft.com/office/drawing/2014/main" val="916040368"/>
                    </a:ext>
                  </a:extLst>
                </a:gridCol>
              </a:tblGrid>
              <a:tr h="0">
                <a:tc>
                  <a:txBody>
                    <a:bodyPr/>
                    <a:lstStyle/>
                    <a:p>
                      <a:pPr marL="0" marR="0" lvl="0" indent="0" algn="l" defTabSz="2194560" rtl="0" eaLnBrk="1" fontAlgn="auto" hangingPunct="1">
                        <a:lnSpc>
                          <a:spcPct val="100000"/>
                        </a:lnSpc>
                        <a:spcBef>
                          <a:spcPts val="0"/>
                        </a:spcBef>
                        <a:spcAft>
                          <a:spcPts val="0"/>
                        </a:spcAft>
                        <a:buFontTx/>
                        <a:buNone/>
                      </a:pPr>
                      <a:r>
                        <a:rPr lang="en-US" sz="2000" b="1" u="none" strike="noStrike" kern="1200" cap="none" spc="0" normalizeH="0" baseline="0" dirty="0">
                          <a:solidFill>
                            <a:schemeClr val="accent3"/>
                          </a:solidFill>
                          <a:sym typeface=""/>
                        </a:rPr>
                        <a:t>Feeding Tube </a:t>
                      </a:r>
                      <a:r>
                        <a:rPr lang="en-US" sz="2000" b="1" u="none" strike="noStrike" kern="1200" cap="none" spc="0" normalizeH="0" baseline="0" dirty="0" err="1">
                          <a:solidFill>
                            <a:schemeClr val="accent3"/>
                          </a:solidFill>
                          <a:sym typeface=""/>
                        </a:rPr>
                        <a:t>Type</a:t>
                      </a:r>
                      <a:r>
                        <a:rPr lang="en-US" sz="2000" b="1" u="none" strike="noStrike" kern="1200" cap="none" spc="0" normalizeH="0" baseline="30000" dirty="0" err="1">
                          <a:solidFill>
                            <a:schemeClr val="accent3"/>
                          </a:solidFill>
                          <a:sym typeface=""/>
                        </a:rPr>
                        <a:t>a</a:t>
                      </a:r>
                      <a:endParaRPr lang="en-US" sz="2000" b="1" i="0" u="none" strike="noStrike" kern="1200" cap="none" spc="0" normalizeH="0" baseline="3000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1" u="none" strike="noStrike" kern="1200" cap="none" spc="0" normalizeH="0" baseline="0" dirty="0">
                          <a:solidFill>
                            <a:schemeClr val="accent3"/>
                          </a:solidFill>
                          <a:sym typeface=""/>
                        </a:rPr>
                        <a:t>Target Population</a:t>
                      </a:r>
                      <a:endParaRPr lang="en-US" sz="2000" b="1"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1" u="none" strike="noStrike" kern="1200" cap="none" spc="0" normalizeH="0" baseline="0" dirty="0">
                          <a:solidFill>
                            <a:schemeClr val="accent3"/>
                          </a:solidFill>
                          <a:sym typeface=""/>
                        </a:rPr>
                        <a:t>Size </a:t>
                      </a:r>
                    </a:p>
                    <a:p>
                      <a:pPr marL="0" marR="0" lvl="0" indent="0" algn="l" defTabSz="2194560" rtl="0" eaLnBrk="1" fontAlgn="auto" hangingPunct="1">
                        <a:lnSpc>
                          <a:spcPct val="100000"/>
                        </a:lnSpc>
                        <a:spcBef>
                          <a:spcPts val="0"/>
                        </a:spcBef>
                        <a:spcAft>
                          <a:spcPts val="0"/>
                        </a:spcAft>
                        <a:buFontTx/>
                        <a:buNone/>
                      </a:pPr>
                      <a:r>
                        <a:rPr lang="en-US" sz="2000" b="1" u="none" strike="noStrike" kern="1200" cap="none" spc="0" normalizeH="0" baseline="0" dirty="0">
                          <a:solidFill>
                            <a:schemeClr val="accent3"/>
                          </a:solidFill>
                          <a:sym typeface=""/>
                        </a:rPr>
                        <a:t>(Gauge)</a:t>
                      </a:r>
                      <a:endParaRPr lang="en-US" sz="2000" b="1"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1" u="none" strike="noStrike" kern="1200" cap="none" spc="0" normalizeH="0" baseline="0" dirty="0">
                          <a:solidFill>
                            <a:schemeClr val="accent3"/>
                          </a:solidFill>
                          <a:sym typeface=""/>
                        </a:rPr>
                        <a:t>Preliminary Visual Result</a:t>
                      </a:r>
                      <a:endParaRPr lang="en-US" sz="2000" b="1"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extLst>
                  <a:ext uri="{0D108BD9-81ED-4DB2-BD59-A6C34878D82A}">
                    <a16:rowId xmlns:a16="http://schemas.microsoft.com/office/drawing/2014/main" val="124370238"/>
                  </a:ext>
                </a:extLst>
              </a:tr>
              <a:tr h="303397">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Nasogastric</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Infant</a:t>
                      </a:r>
                      <a:r>
                        <a:rPr lang="en-US" sz="2000" b="0" u="none" strike="noStrike" kern="1200" cap="none" spc="0" normalizeH="0" baseline="30000" dirty="0">
                          <a:solidFill>
                            <a:schemeClr val="accent3"/>
                          </a:solidFill>
                          <a:sym typeface=""/>
                        </a:rPr>
                        <a:t>b</a:t>
                      </a:r>
                      <a:endParaRPr lang="en-US" sz="2000" b="0" i="0" u="none" strike="noStrike" kern="1200" cap="none" spc="0" normalizeH="0" baseline="3000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6 French</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Clogged</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extLst>
                  <a:ext uri="{0D108BD9-81ED-4DB2-BD59-A6C34878D82A}">
                    <a16:rowId xmlns:a16="http://schemas.microsoft.com/office/drawing/2014/main" val="3002299665"/>
                  </a:ext>
                </a:extLst>
              </a:tr>
              <a:tr h="303397">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Gastrostomy</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Infant</a:t>
                      </a:r>
                      <a:r>
                        <a:rPr lang="en-US" sz="2000" b="0" u="none" strike="noStrike" kern="1200" cap="none" spc="0" normalizeH="0" baseline="30000" dirty="0">
                          <a:solidFill>
                            <a:schemeClr val="accent3"/>
                          </a:solidFill>
                          <a:sym typeface=""/>
                        </a:rPr>
                        <a:t>b</a:t>
                      </a:r>
                      <a:endParaRPr lang="en-US" sz="2000" b="0" i="0" u="none" strike="noStrike" kern="1200" cap="none" spc="0" normalizeH="0" baseline="3000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12 French</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Passed Through</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extLst>
                  <a:ext uri="{0D108BD9-81ED-4DB2-BD59-A6C34878D82A}">
                    <a16:rowId xmlns:a16="http://schemas.microsoft.com/office/drawing/2014/main" val="4151559629"/>
                  </a:ext>
                </a:extLst>
              </a:tr>
              <a:tr h="301470">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Gastrostomy</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Pediatric Adolescent</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14 French</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Passed Through</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extLst>
                  <a:ext uri="{0D108BD9-81ED-4DB2-BD59-A6C34878D82A}">
                    <a16:rowId xmlns:a16="http://schemas.microsoft.com/office/drawing/2014/main" val="1874645917"/>
                  </a:ext>
                </a:extLst>
              </a:tr>
              <a:tr h="0">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Gastrostomy</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Adult</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16 French</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tc>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Passed Through</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tc>
                <a:extLst>
                  <a:ext uri="{0D108BD9-81ED-4DB2-BD59-A6C34878D82A}">
                    <a16:rowId xmlns:a16="http://schemas.microsoft.com/office/drawing/2014/main" val="3707376928"/>
                  </a:ext>
                </a:extLst>
              </a:tr>
            </a:tbl>
          </a:graphicData>
        </a:graphic>
      </p:graphicFrame>
      <p:sp>
        <p:nvSpPr>
          <p:cNvPr id="53" name="TextBox 52">
            <a:extLst>
              <a:ext uri="{FF2B5EF4-FFF2-40B4-BE49-F238E27FC236}">
                <a16:creationId xmlns:a16="http://schemas.microsoft.com/office/drawing/2014/main" id="{34C34782-DD1E-5583-E94F-70689415EDD7}"/>
              </a:ext>
            </a:extLst>
          </p:cNvPr>
          <p:cNvSpPr txBox="1"/>
          <p:nvPr/>
        </p:nvSpPr>
        <p:spPr>
          <a:xfrm>
            <a:off x="1125405" y="17291932"/>
            <a:ext cx="9380670" cy="492443"/>
          </a:xfrm>
          <a:prstGeom prst="rect">
            <a:avLst/>
          </a:prstGeom>
          <a:noFill/>
        </p:spPr>
        <p:txBody>
          <a:bodyPr wrap="square" lIns="0" tIns="0" rIns="0" bIns="0" rtlCol="0">
            <a:spAutoFit/>
          </a:bodyPr>
          <a:lstStyle>
            <a:defPPr>
              <a:defRPr lang="en-US"/>
            </a:defPPr>
            <a:lvl1pPr>
              <a:defRPr sz="1100">
                <a:latin typeface="Arial" panose="020B0604020202020204" pitchFamily="34" charset="0"/>
              </a:defRPr>
            </a:lvl1pPr>
          </a:lstStyle>
          <a:p>
            <a:r>
              <a:rPr lang="en-GB" sz="1600" baseline="30000" dirty="0">
                <a:solidFill>
                  <a:schemeClr val="accent3"/>
                </a:solidFill>
                <a:cs typeface="Arial" panose="020B0604020202020204" pitchFamily="34" charset="0"/>
              </a:rPr>
              <a:t>a</a:t>
            </a:r>
            <a:r>
              <a:rPr lang="en-GB" sz="1600" dirty="0">
                <a:solidFill>
                  <a:schemeClr val="accent3"/>
                </a:solidFill>
                <a:cs typeface="Arial" panose="020B0604020202020204" pitchFamily="34" charset="0"/>
              </a:rPr>
              <a:t> Feeding tube selection was determined by a dietitian familiar with urea cycle disorder patient treatment</a:t>
            </a:r>
          </a:p>
          <a:p>
            <a:r>
              <a:rPr lang="en-GB" sz="1600" baseline="30000" dirty="0">
                <a:solidFill>
                  <a:schemeClr val="accent3"/>
                </a:solidFill>
                <a:cs typeface="Arial" panose="020B0604020202020204" pitchFamily="34" charset="0"/>
              </a:rPr>
              <a:t>b</a:t>
            </a:r>
            <a:r>
              <a:rPr lang="en-GB" sz="1600" dirty="0">
                <a:solidFill>
                  <a:schemeClr val="accent3"/>
                </a:solidFill>
                <a:cs typeface="Arial" panose="020B0604020202020204" pitchFamily="34" charset="0"/>
              </a:rPr>
              <a:t> OLPRUVA is not indicated for the acute or chronic treatment of urea cycle disorders in infants</a:t>
            </a:r>
          </a:p>
        </p:txBody>
      </p:sp>
      <p:sp>
        <p:nvSpPr>
          <p:cNvPr id="54" name="Rectangle 53">
            <a:extLst>
              <a:ext uri="{FF2B5EF4-FFF2-40B4-BE49-F238E27FC236}">
                <a16:creationId xmlns:a16="http://schemas.microsoft.com/office/drawing/2014/main" id="{D27BA4BB-0DFB-4035-7F82-ED0A0E9EFEE7}"/>
              </a:ext>
            </a:extLst>
          </p:cNvPr>
          <p:cNvSpPr/>
          <p:nvPr/>
        </p:nvSpPr>
        <p:spPr>
          <a:xfrm>
            <a:off x="895350" y="13023965"/>
            <a:ext cx="9721187" cy="144337"/>
          </a:xfrm>
          <a:prstGeom prst="rect">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sz="2200">
              <a:latin typeface="Arial" panose="020B0604020202020204" pitchFamily="34" charset="0"/>
              <a:cs typeface="Arial" panose="020B0604020202020204" pitchFamily="34" charset="0"/>
            </a:endParaRPr>
          </a:p>
        </p:txBody>
      </p:sp>
      <p:sp>
        <p:nvSpPr>
          <p:cNvPr id="55" name="object 7">
            <a:extLst>
              <a:ext uri="{FF2B5EF4-FFF2-40B4-BE49-F238E27FC236}">
                <a16:creationId xmlns:a16="http://schemas.microsoft.com/office/drawing/2014/main" id="{82570A60-4F1D-902A-D4D4-816C31C40154}"/>
              </a:ext>
            </a:extLst>
          </p:cNvPr>
          <p:cNvSpPr/>
          <p:nvPr/>
        </p:nvSpPr>
        <p:spPr>
          <a:xfrm>
            <a:off x="1126997" y="13348454"/>
            <a:ext cx="9204453" cy="338554"/>
          </a:xfrm>
          <a:prstGeom prst="rect">
            <a:avLst/>
          </a:prstGeom>
          <a:noFill/>
        </p:spPr>
        <p:txBody>
          <a:bodyPr wrap="square" lIns="0" tIns="0" rIns="0" bIns="0" rtlCol="0" anchor="ctr" anchorCtr="0">
            <a:spAutoFit/>
          </a:bodyPr>
          <a:lstStyle/>
          <a:p>
            <a:r>
              <a:rPr lang="en-GB" sz="2200" b="1" dirty="0">
                <a:solidFill>
                  <a:schemeClr val="accent3"/>
                </a:solidFill>
                <a:latin typeface="Arial" panose="020B0604020202020204" pitchFamily="34" charset="0"/>
                <a:cs typeface="Arial" panose="020B0604020202020204" pitchFamily="34" charset="0"/>
              </a:rPr>
              <a:t>Table 1. Feeding Tube Selection and Visual Results</a:t>
            </a:r>
          </a:p>
        </p:txBody>
      </p:sp>
      <p:sp>
        <p:nvSpPr>
          <p:cNvPr id="63" name="Rectangle 62">
            <a:extLst>
              <a:ext uri="{FF2B5EF4-FFF2-40B4-BE49-F238E27FC236}">
                <a16:creationId xmlns:a16="http://schemas.microsoft.com/office/drawing/2014/main" id="{378AE53A-FD46-5F6E-DAFB-60BA55027737}"/>
              </a:ext>
            </a:extLst>
          </p:cNvPr>
          <p:cNvSpPr/>
          <p:nvPr/>
        </p:nvSpPr>
        <p:spPr>
          <a:xfrm>
            <a:off x="895350" y="21955310"/>
            <a:ext cx="9721187" cy="144337"/>
          </a:xfrm>
          <a:prstGeom prst="rect">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sz="2200">
              <a:latin typeface="Arial" panose="020B0604020202020204" pitchFamily="34" charset="0"/>
              <a:cs typeface="Arial" panose="020B0604020202020204" pitchFamily="34" charset="0"/>
            </a:endParaRPr>
          </a:p>
        </p:txBody>
      </p:sp>
      <p:sp>
        <p:nvSpPr>
          <p:cNvPr id="64" name="object 7">
            <a:extLst>
              <a:ext uri="{FF2B5EF4-FFF2-40B4-BE49-F238E27FC236}">
                <a16:creationId xmlns:a16="http://schemas.microsoft.com/office/drawing/2014/main" id="{007A2AD2-E812-D8CB-66D8-5FA38C3E0796}"/>
              </a:ext>
            </a:extLst>
          </p:cNvPr>
          <p:cNvSpPr/>
          <p:nvPr/>
        </p:nvSpPr>
        <p:spPr>
          <a:xfrm>
            <a:off x="1125405" y="22279646"/>
            <a:ext cx="9235548" cy="677108"/>
          </a:xfrm>
          <a:prstGeom prst="rect">
            <a:avLst/>
          </a:prstGeom>
          <a:noFill/>
        </p:spPr>
        <p:txBody>
          <a:bodyPr wrap="square" lIns="0" tIns="0" rIns="0" bIns="0" rtlCol="0" anchor="ctr" anchorCtr="0">
            <a:spAutoFit/>
          </a:bodyPr>
          <a:lstStyle/>
          <a:p>
            <a:r>
              <a:rPr lang="en-GB" sz="2200" b="1" dirty="0">
                <a:solidFill>
                  <a:schemeClr val="accent3"/>
                </a:solidFill>
                <a:latin typeface="Arial" panose="020B0604020202020204" pitchFamily="34" charset="0"/>
                <a:cs typeface="Arial" panose="020B0604020202020204" pitchFamily="34" charset="0"/>
              </a:rPr>
              <a:t>Table 2. Volume and Frequency of OLPRUVA Administration Vehicle Across Two Evaluated Patient Populations</a:t>
            </a:r>
          </a:p>
        </p:txBody>
      </p:sp>
      <p:sp>
        <p:nvSpPr>
          <p:cNvPr id="65" name="TextBox 64">
            <a:extLst>
              <a:ext uri="{FF2B5EF4-FFF2-40B4-BE49-F238E27FC236}">
                <a16:creationId xmlns:a16="http://schemas.microsoft.com/office/drawing/2014/main" id="{8E36263F-1544-7B9A-3CD8-82351962FF19}"/>
              </a:ext>
            </a:extLst>
          </p:cNvPr>
          <p:cNvSpPr txBox="1"/>
          <p:nvPr/>
        </p:nvSpPr>
        <p:spPr>
          <a:xfrm>
            <a:off x="11583054" y="17118518"/>
            <a:ext cx="9236348" cy="492443"/>
          </a:xfrm>
          <a:prstGeom prst="rect">
            <a:avLst/>
          </a:prstGeom>
        </p:spPr>
        <p:txBody>
          <a:bodyPr wrap="square" lIns="0" tIns="0" rIns="0" bIns="0" rtlCol="0">
            <a:spAutoFit/>
          </a:bodyPr>
          <a:lstStyle>
            <a:defPPr>
              <a:defRPr lang="en-US"/>
            </a:defPPr>
            <a:lvl1pPr>
              <a:defRPr sz="1100">
                <a:latin typeface="Arial" panose="020B0604020202020204" pitchFamily="34" charset="0"/>
              </a:defRPr>
            </a:lvl1pPr>
          </a:lstStyle>
          <a:p>
            <a:r>
              <a:rPr lang="en-GB" sz="1600" baseline="30000" dirty="0">
                <a:solidFill>
                  <a:schemeClr val="accent3"/>
                </a:solidFill>
                <a:cs typeface="Arial" panose="020B0604020202020204" pitchFamily="34" charset="0"/>
              </a:rPr>
              <a:t>a</a:t>
            </a:r>
            <a:r>
              <a:rPr lang="en-GB" sz="1600" dirty="0">
                <a:solidFill>
                  <a:schemeClr val="accent3"/>
                </a:solidFill>
                <a:cs typeface="Arial" panose="020B0604020202020204" pitchFamily="34" charset="0"/>
              </a:rPr>
              <a:t> The dosages evaluated the minimum and maximum active dose of OLPRUVA</a:t>
            </a:r>
          </a:p>
          <a:p>
            <a:r>
              <a:rPr lang="en-GB" sz="1600" baseline="30000" dirty="0">
                <a:solidFill>
                  <a:schemeClr val="accent3"/>
                </a:solidFill>
                <a:cs typeface="Arial" panose="020B0604020202020204" pitchFamily="34" charset="0"/>
              </a:rPr>
              <a:t>b</a:t>
            </a:r>
            <a:r>
              <a:rPr lang="en-GB" sz="1600" dirty="0">
                <a:solidFill>
                  <a:schemeClr val="accent3"/>
                </a:solidFill>
                <a:cs typeface="Arial" panose="020B0604020202020204" pitchFamily="34" charset="0"/>
              </a:rPr>
              <a:t> The acceptance criteria for the administered dose is 90-110% label  claim</a:t>
            </a:r>
          </a:p>
        </p:txBody>
      </p:sp>
      <p:sp>
        <p:nvSpPr>
          <p:cNvPr id="66" name="Rectangle 65">
            <a:extLst>
              <a:ext uri="{FF2B5EF4-FFF2-40B4-BE49-F238E27FC236}">
                <a16:creationId xmlns:a16="http://schemas.microsoft.com/office/drawing/2014/main" id="{E30CA646-4B74-8D67-ABBF-E4B5A13BBB07}"/>
              </a:ext>
            </a:extLst>
          </p:cNvPr>
          <p:cNvSpPr/>
          <p:nvPr/>
        </p:nvSpPr>
        <p:spPr>
          <a:xfrm>
            <a:off x="11353003" y="12559717"/>
            <a:ext cx="9721187" cy="136532"/>
          </a:xfrm>
          <a:prstGeom prst="rect">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sz="2200">
              <a:latin typeface="Arial" panose="020B0604020202020204" pitchFamily="34" charset="0"/>
              <a:cs typeface="Arial" panose="020B0604020202020204" pitchFamily="34" charset="0"/>
            </a:endParaRPr>
          </a:p>
        </p:txBody>
      </p:sp>
      <p:sp>
        <p:nvSpPr>
          <p:cNvPr id="67" name="object 7">
            <a:extLst>
              <a:ext uri="{FF2B5EF4-FFF2-40B4-BE49-F238E27FC236}">
                <a16:creationId xmlns:a16="http://schemas.microsoft.com/office/drawing/2014/main" id="{719D96EB-963F-CC34-A98D-FFB21E4E83F3}"/>
              </a:ext>
            </a:extLst>
          </p:cNvPr>
          <p:cNvSpPr/>
          <p:nvPr/>
        </p:nvSpPr>
        <p:spPr>
          <a:xfrm>
            <a:off x="11583854" y="12876249"/>
            <a:ext cx="9234750" cy="738664"/>
          </a:xfrm>
          <a:prstGeom prst="rect">
            <a:avLst/>
          </a:prstGeom>
          <a:noFill/>
        </p:spPr>
        <p:txBody>
          <a:bodyPr wrap="square" lIns="0" tIns="0" rIns="0" bIns="0" rtlCol="0" anchor="ctr" anchorCtr="0">
            <a:noAutofit/>
          </a:bodyPr>
          <a:lstStyle/>
          <a:p>
            <a:r>
              <a:rPr lang="en-GB" sz="2200" b="1" dirty="0">
                <a:solidFill>
                  <a:schemeClr val="accent3"/>
                </a:solidFill>
                <a:latin typeface="Arial" panose="020B0604020202020204" pitchFamily="34" charset="0"/>
                <a:cs typeface="Arial" panose="020B0604020202020204" pitchFamily="34" charset="0"/>
              </a:rPr>
              <a:t>Table 3. In-vitro Administration Study Results of OLPRUVA Recovery at Time Points after Gastrostomy Tube Administration</a:t>
            </a:r>
          </a:p>
        </p:txBody>
      </p:sp>
      <p:graphicFrame>
        <p:nvGraphicFramePr>
          <p:cNvPr id="47" name="Table 46">
            <a:extLst>
              <a:ext uri="{FF2B5EF4-FFF2-40B4-BE49-F238E27FC236}">
                <a16:creationId xmlns:a16="http://schemas.microsoft.com/office/drawing/2014/main" id="{2195A76D-FAE2-108C-6257-CA768FFDD6BA}"/>
              </a:ext>
            </a:extLst>
          </p:cNvPr>
          <p:cNvGraphicFramePr>
            <a:graphicFrameLocks noGrp="1"/>
          </p:cNvGraphicFramePr>
          <p:nvPr>
            <p:extLst>
              <p:ext uri="{D42A27DB-BD31-4B8C-83A1-F6EECF244321}">
                <p14:modId xmlns:p14="http://schemas.microsoft.com/office/powerpoint/2010/main" val="3791345230"/>
              </p:ext>
            </p:extLst>
          </p:nvPr>
        </p:nvGraphicFramePr>
        <p:xfrm>
          <a:off x="11583853" y="20475546"/>
          <a:ext cx="9428572" cy="7534804"/>
        </p:xfrm>
        <a:graphic>
          <a:graphicData uri="http://schemas.openxmlformats.org/drawingml/2006/table">
            <a:tbl>
              <a:tblPr firstRow="1" bandRow="1">
                <a:tableStyleId>{0E3FDE45-AF77-4B5C-9715-49D594BDF05E}</a:tableStyleId>
              </a:tblPr>
              <a:tblGrid>
                <a:gridCol w="1914432">
                  <a:extLst>
                    <a:ext uri="{9D8B030D-6E8A-4147-A177-3AD203B41FA5}">
                      <a16:colId xmlns:a16="http://schemas.microsoft.com/office/drawing/2014/main" val="4072854232"/>
                    </a:ext>
                  </a:extLst>
                </a:gridCol>
                <a:gridCol w="653143">
                  <a:extLst>
                    <a:ext uri="{9D8B030D-6E8A-4147-A177-3AD203B41FA5}">
                      <a16:colId xmlns:a16="http://schemas.microsoft.com/office/drawing/2014/main" val="3852578214"/>
                    </a:ext>
                  </a:extLst>
                </a:gridCol>
                <a:gridCol w="682171">
                  <a:extLst>
                    <a:ext uri="{9D8B030D-6E8A-4147-A177-3AD203B41FA5}">
                      <a16:colId xmlns:a16="http://schemas.microsoft.com/office/drawing/2014/main" val="1914033094"/>
                    </a:ext>
                  </a:extLst>
                </a:gridCol>
                <a:gridCol w="319314">
                  <a:extLst>
                    <a:ext uri="{9D8B030D-6E8A-4147-A177-3AD203B41FA5}">
                      <a16:colId xmlns:a16="http://schemas.microsoft.com/office/drawing/2014/main" val="298473982"/>
                    </a:ext>
                  </a:extLst>
                </a:gridCol>
                <a:gridCol w="390443">
                  <a:extLst>
                    <a:ext uri="{9D8B030D-6E8A-4147-A177-3AD203B41FA5}">
                      <a16:colId xmlns:a16="http://schemas.microsoft.com/office/drawing/2014/main" val="2435997819"/>
                    </a:ext>
                  </a:extLst>
                </a:gridCol>
                <a:gridCol w="277214">
                  <a:extLst>
                    <a:ext uri="{9D8B030D-6E8A-4147-A177-3AD203B41FA5}">
                      <a16:colId xmlns:a16="http://schemas.microsoft.com/office/drawing/2014/main" val="4225238093"/>
                    </a:ext>
                  </a:extLst>
                </a:gridCol>
                <a:gridCol w="505738">
                  <a:extLst>
                    <a:ext uri="{9D8B030D-6E8A-4147-A177-3AD203B41FA5}">
                      <a16:colId xmlns:a16="http://schemas.microsoft.com/office/drawing/2014/main" val="595227078"/>
                    </a:ext>
                  </a:extLst>
                </a:gridCol>
                <a:gridCol w="273760">
                  <a:extLst>
                    <a:ext uri="{9D8B030D-6E8A-4147-A177-3AD203B41FA5}">
                      <a16:colId xmlns:a16="http://schemas.microsoft.com/office/drawing/2014/main" val="1119584881"/>
                    </a:ext>
                  </a:extLst>
                </a:gridCol>
                <a:gridCol w="436914">
                  <a:extLst>
                    <a:ext uri="{9D8B030D-6E8A-4147-A177-3AD203B41FA5}">
                      <a16:colId xmlns:a16="http://schemas.microsoft.com/office/drawing/2014/main" val="2323111630"/>
                    </a:ext>
                  </a:extLst>
                </a:gridCol>
                <a:gridCol w="257609">
                  <a:extLst>
                    <a:ext uri="{9D8B030D-6E8A-4147-A177-3AD203B41FA5}">
                      <a16:colId xmlns:a16="http://schemas.microsoft.com/office/drawing/2014/main" val="1659629864"/>
                    </a:ext>
                  </a:extLst>
                </a:gridCol>
                <a:gridCol w="473911">
                  <a:extLst>
                    <a:ext uri="{9D8B030D-6E8A-4147-A177-3AD203B41FA5}">
                      <a16:colId xmlns:a16="http://schemas.microsoft.com/office/drawing/2014/main" val="2611482835"/>
                    </a:ext>
                  </a:extLst>
                </a:gridCol>
                <a:gridCol w="396439">
                  <a:extLst>
                    <a:ext uri="{9D8B030D-6E8A-4147-A177-3AD203B41FA5}">
                      <a16:colId xmlns:a16="http://schemas.microsoft.com/office/drawing/2014/main" val="164203193"/>
                    </a:ext>
                  </a:extLst>
                </a:gridCol>
                <a:gridCol w="581460">
                  <a:extLst>
                    <a:ext uri="{9D8B030D-6E8A-4147-A177-3AD203B41FA5}">
                      <a16:colId xmlns:a16="http://schemas.microsoft.com/office/drawing/2014/main" val="2829103588"/>
                    </a:ext>
                  </a:extLst>
                </a:gridCol>
                <a:gridCol w="162560">
                  <a:extLst>
                    <a:ext uri="{9D8B030D-6E8A-4147-A177-3AD203B41FA5}">
                      <a16:colId xmlns:a16="http://schemas.microsoft.com/office/drawing/2014/main" val="908742282"/>
                    </a:ext>
                  </a:extLst>
                </a:gridCol>
                <a:gridCol w="646885">
                  <a:extLst>
                    <a:ext uri="{9D8B030D-6E8A-4147-A177-3AD203B41FA5}">
                      <a16:colId xmlns:a16="http://schemas.microsoft.com/office/drawing/2014/main" val="4278428409"/>
                    </a:ext>
                  </a:extLst>
                </a:gridCol>
                <a:gridCol w="646067">
                  <a:extLst>
                    <a:ext uri="{9D8B030D-6E8A-4147-A177-3AD203B41FA5}">
                      <a16:colId xmlns:a16="http://schemas.microsoft.com/office/drawing/2014/main" val="412069335"/>
                    </a:ext>
                  </a:extLst>
                </a:gridCol>
                <a:gridCol w="810512">
                  <a:extLst>
                    <a:ext uri="{9D8B030D-6E8A-4147-A177-3AD203B41FA5}">
                      <a16:colId xmlns:a16="http://schemas.microsoft.com/office/drawing/2014/main" val="792793634"/>
                    </a:ext>
                  </a:extLst>
                </a:gridCol>
              </a:tblGrid>
              <a:tr h="814628">
                <a:tc>
                  <a:txBody>
                    <a:bodyPr/>
                    <a:lstStyle/>
                    <a:p>
                      <a:pPr marL="0" marR="0" lvl="0" indent="0" algn="l" defTabSz="2194560" rtl="0" eaLnBrk="1" fontAlgn="auto" hangingPunct="1">
                        <a:lnSpc>
                          <a:spcPct val="100000"/>
                        </a:lnSpc>
                        <a:spcBef>
                          <a:spcPts val="0"/>
                        </a:spcBef>
                        <a:spcAft>
                          <a:spcPts val="0"/>
                        </a:spcAft>
                        <a:buFontTx/>
                        <a:buNone/>
                      </a:pPr>
                      <a:r>
                        <a:rPr lang="en-US" sz="2000" b="1" u="none" strike="noStrike" kern="1200" cap="none" spc="0" normalizeH="0" baseline="0" dirty="0">
                          <a:solidFill>
                            <a:schemeClr val="accent3"/>
                          </a:solidFill>
                          <a:latin typeface="+mn-lt"/>
                          <a:sym typeface=""/>
                        </a:rPr>
                        <a:t>Age Group – Tube Size</a:t>
                      </a:r>
                      <a:endParaRPr lang="en-US" sz="2000" b="1" i="0" u="none" strike="noStrike" kern="1200" cap="none" spc="0" normalizeH="0" baseline="0" dirty="0">
                        <a:solidFill>
                          <a:schemeClr val="accent3"/>
                        </a:solidFill>
                        <a:latin typeface="+mn-lt"/>
                        <a:ea typeface="+mn-ea"/>
                        <a:cs typeface="Arial" panose="020B0604020202020204" pitchFamily="34" charset="0"/>
                        <a:sym typeface=""/>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defTabSz="2194560"/>
                      <a:endParaRPr lang="en-US" sz="2000" b="0" baseline="0" dirty="0">
                        <a:solidFill>
                          <a:schemeClr val="accent3"/>
                        </a:solidFill>
                        <a:latin typeface="+mn-lt"/>
                        <a:cs typeface="Arial" panose="020B060402020202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D2561"/>
                    </a:solidFill>
                  </a:tcPr>
                </a:tc>
                <a:tc gridSpan="8">
                  <a:txBody>
                    <a:bodyPr/>
                    <a:lstStyle/>
                    <a:p>
                      <a:pPr marL="0" marR="0" lvl="0" indent="0" algn="ctr" defTabSz="2194560" rtl="0" eaLnBrk="1" fontAlgn="auto" hangingPunct="1">
                        <a:lnSpc>
                          <a:spcPct val="100000"/>
                        </a:lnSpc>
                        <a:spcBef>
                          <a:spcPts val="0"/>
                        </a:spcBef>
                        <a:spcAft>
                          <a:spcPts val="0"/>
                        </a:spcAft>
                        <a:buFontTx/>
                        <a:buNone/>
                      </a:pPr>
                      <a:r>
                        <a:rPr lang="en-US" sz="2000" b="1" u="none" strike="noStrike" kern="1200" cap="none" spc="0" normalizeH="0" baseline="0" dirty="0">
                          <a:solidFill>
                            <a:schemeClr val="accent3"/>
                          </a:solidFill>
                          <a:latin typeface="+mn-lt"/>
                          <a:sym typeface=""/>
                        </a:rPr>
                        <a:t>Adult – 16 French</a:t>
                      </a:r>
                      <a:endParaRPr lang="en-US" sz="2000" b="1" i="0" u="none" strike="noStrike" kern="1200" cap="none" spc="0" normalizeH="0" baseline="0" dirty="0">
                        <a:solidFill>
                          <a:schemeClr val="accent3"/>
                        </a:solidFill>
                        <a:latin typeface="+mn-lt"/>
                        <a:ea typeface="+mn-ea"/>
                        <a:cs typeface="Arial" panose="020B0604020202020204" pitchFamily="34" charset="0"/>
                        <a:sym typeface=""/>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2D2561"/>
                    </a:solidFill>
                  </a:tcPr>
                </a:tc>
                <a:tc gridSpan="6">
                  <a:txBody>
                    <a:bodyPr/>
                    <a:lstStyle/>
                    <a:p>
                      <a:pPr marL="0" marR="0" lvl="0" indent="0" algn="ctr" defTabSz="2194560" rtl="0" eaLnBrk="1" fontAlgn="auto" hangingPunct="1">
                        <a:lnSpc>
                          <a:spcPct val="100000"/>
                        </a:lnSpc>
                        <a:spcBef>
                          <a:spcPts val="0"/>
                        </a:spcBef>
                        <a:spcAft>
                          <a:spcPts val="0"/>
                        </a:spcAft>
                        <a:buFontTx/>
                        <a:buNone/>
                      </a:pPr>
                      <a:r>
                        <a:rPr lang="en-US" sz="2000" b="1" u="none" strike="noStrike" kern="1200" cap="none" spc="0" normalizeH="0" baseline="0" dirty="0">
                          <a:solidFill>
                            <a:schemeClr val="accent3"/>
                          </a:solidFill>
                          <a:latin typeface="+mn-lt"/>
                          <a:sym typeface=""/>
                        </a:rPr>
                        <a:t>Pediatric Adolescent – 14 French </a:t>
                      </a:r>
                      <a:endParaRPr lang="en-US" sz="2000" b="1" i="0" u="none" strike="noStrike" kern="1200" cap="none" spc="0" normalizeH="0" baseline="0" dirty="0">
                        <a:solidFill>
                          <a:schemeClr val="accent3"/>
                        </a:solidFill>
                        <a:latin typeface="+mn-lt"/>
                        <a:ea typeface="+mn-ea"/>
                        <a:cs typeface="Arial" panose="020B0604020202020204" pitchFamily="34" charset="0"/>
                        <a:sym typeface=""/>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2D2561"/>
                    </a:solidFill>
                  </a:tcPr>
                </a:tc>
                <a:extLst>
                  <a:ext uri="{0D108BD9-81ED-4DB2-BD59-A6C34878D82A}">
                    <a16:rowId xmlns:a16="http://schemas.microsoft.com/office/drawing/2014/main" val="124370238"/>
                  </a:ext>
                </a:extLst>
              </a:tr>
              <a:tr h="1075309">
                <a:tc>
                  <a:txBody>
                    <a:bodyPr/>
                    <a:lstStyle/>
                    <a:p>
                      <a:pPr marL="0" marR="0" lvl="0" indent="0" algn="l" defTabSz="2194560" rtl="0" eaLnBrk="1" fontAlgn="auto" hangingPunct="1">
                        <a:lnSpc>
                          <a:spcPct val="100000"/>
                        </a:lnSpc>
                        <a:spcBef>
                          <a:spcPts val="0"/>
                        </a:spcBef>
                        <a:spcAft>
                          <a:spcPts val="0"/>
                        </a:spcAft>
                        <a:buFontTx/>
                        <a:buNone/>
                      </a:pPr>
                      <a:r>
                        <a:rPr lang="en-US" sz="2000" b="1" u="none" strike="noStrike" kern="1200" cap="none" spc="0" normalizeH="0" baseline="0" dirty="0">
                          <a:solidFill>
                            <a:schemeClr val="accent3"/>
                          </a:solidFill>
                          <a:sym typeface=""/>
                        </a:rPr>
                        <a:t>OLPRUVA  Dosage Strength </a:t>
                      </a:r>
                      <a:r>
                        <a:rPr lang="en-US" sz="2000" b="0" u="none" strike="noStrike" kern="1200" cap="none" spc="0" normalizeH="0" baseline="0" dirty="0">
                          <a:solidFill>
                            <a:schemeClr val="accent3"/>
                          </a:solidFill>
                          <a:sym typeface=""/>
                        </a:rPr>
                        <a:t>(grams of </a:t>
                      </a:r>
                      <a:r>
                        <a:rPr lang="en-US" sz="2000" b="0" u="none" strike="noStrike" kern="1200" cap="none" spc="0" normalizeH="0" baseline="0" dirty="0" err="1">
                          <a:solidFill>
                            <a:schemeClr val="accent3"/>
                          </a:solidFill>
                          <a:sym typeface=""/>
                        </a:rPr>
                        <a:t>NaPB</a:t>
                      </a:r>
                      <a:r>
                        <a:rPr lang="en-US" sz="2000" b="0" u="none" strike="noStrike" kern="1200" cap="none" spc="0" normalizeH="0" baseline="0" dirty="0">
                          <a:solidFill>
                            <a:schemeClr val="accent3"/>
                          </a:solidFill>
                          <a:sym typeface=""/>
                        </a:rPr>
                        <a:t>)</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defTabSz="2194560"/>
                      <a:endParaRPr lang="en-US" sz="1600" b="0" dirty="0">
                        <a:solidFill>
                          <a:schemeClr val="accent3"/>
                        </a:solidFill>
                        <a:latin typeface="Arial" panose="020B0604020202020204" pitchFamily="34" charset="0"/>
                        <a:cs typeface="Arial" panose="020B0604020202020204" pitchFamily="34" charset="0"/>
                      </a:endParaRPr>
                    </a:p>
                  </a:txBody>
                  <a:tcPr marL="3600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2</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6.67</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2</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6.67</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2299665"/>
                  </a:ext>
                </a:extLst>
              </a:tr>
              <a:tr h="771181">
                <a:tc>
                  <a:txBody>
                    <a:bodyPr/>
                    <a:lstStyle/>
                    <a:p>
                      <a:pPr marL="0" marR="0" lvl="0" indent="0" algn="l" defTabSz="2194560" rtl="0" eaLnBrk="1" fontAlgn="auto" hangingPunct="1">
                        <a:lnSpc>
                          <a:spcPct val="100000"/>
                        </a:lnSpc>
                        <a:spcBef>
                          <a:spcPts val="0"/>
                        </a:spcBef>
                        <a:spcAft>
                          <a:spcPts val="0"/>
                        </a:spcAft>
                        <a:buFontTx/>
                        <a:buNone/>
                      </a:pPr>
                      <a:r>
                        <a:rPr lang="en-US" sz="2000" b="1" u="none" strike="noStrike" kern="1200" cap="none" spc="0" normalizeH="0" baseline="0" dirty="0">
                          <a:solidFill>
                            <a:schemeClr val="accent3"/>
                          </a:solidFill>
                          <a:sym typeface=""/>
                        </a:rPr>
                        <a:t>Test</a:t>
                      </a:r>
                      <a:endParaRPr lang="en-US" sz="2000" b="1"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l" defTabSz="2194560" rtl="0" eaLnBrk="1" fontAlgn="auto" hangingPunct="1">
                        <a:lnSpc>
                          <a:spcPct val="100000"/>
                        </a:lnSpc>
                        <a:spcBef>
                          <a:spcPts val="0"/>
                        </a:spcBef>
                        <a:spcAft>
                          <a:spcPts val="0"/>
                        </a:spcAft>
                        <a:buFontTx/>
                        <a:buNone/>
                      </a:pPr>
                      <a:r>
                        <a:rPr lang="en-US" sz="1600" b="0" u="none" strike="noStrike" kern="1200" cap="none" spc="0" normalizeH="0" baseline="0" dirty="0">
                          <a:solidFill>
                            <a:schemeClr val="accent3"/>
                          </a:solidFill>
                          <a:sym typeface=""/>
                        </a:rPr>
                        <a:t>Acceptance Criteria</a:t>
                      </a:r>
                      <a:endParaRPr lang="en-US" sz="16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3600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0 min</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3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30 min</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0 min</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30 min</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0 min</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30 min</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r>
                        <a:rPr lang="en-US" sz="3200" baseline="0"/>
                        <a:t>30 min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0 min</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30 min</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1559629"/>
                  </a:ext>
                </a:extLst>
              </a:tr>
              <a:tr h="771181">
                <a:tc>
                  <a:txBody>
                    <a:bodyPr/>
                    <a:lstStyle/>
                    <a:p>
                      <a:pPr marL="0" marR="0" lvl="0" indent="0" algn="l" defTabSz="2194560" rtl="0" eaLnBrk="1" fontAlgn="auto" hangingPunct="1">
                        <a:lnSpc>
                          <a:spcPct val="100000"/>
                        </a:lnSpc>
                        <a:spcBef>
                          <a:spcPts val="0"/>
                        </a:spcBef>
                        <a:spcAft>
                          <a:spcPts val="0"/>
                        </a:spcAft>
                        <a:buFontTx/>
                        <a:buNone/>
                      </a:pPr>
                      <a:r>
                        <a:rPr lang="en-US" sz="2000" b="1" u="none" strike="noStrike" kern="1200" cap="none" spc="0" normalizeH="0" baseline="0" dirty="0">
                          <a:solidFill>
                            <a:schemeClr val="accent3"/>
                          </a:solidFill>
                          <a:sym typeface=""/>
                        </a:rPr>
                        <a:t>Assay by HPLC[%]</a:t>
                      </a:r>
                      <a:endParaRPr lang="en-US" sz="2000" b="1"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l" defTabSz="2194560" rtl="0" eaLnBrk="1" fontAlgn="auto" hangingPunct="1">
                        <a:lnSpc>
                          <a:spcPct val="100000"/>
                        </a:lnSpc>
                        <a:spcBef>
                          <a:spcPts val="0"/>
                        </a:spcBef>
                        <a:spcAft>
                          <a:spcPts val="0"/>
                        </a:spcAft>
                        <a:buFontTx/>
                        <a:buNone/>
                      </a:pPr>
                      <a:r>
                        <a:rPr lang="en-US" sz="1600" b="0" u="none" strike="noStrike" kern="1200" cap="none" spc="0" normalizeH="0" baseline="0" dirty="0">
                          <a:solidFill>
                            <a:schemeClr val="accent3"/>
                          </a:solidFill>
                          <a:sym typeface=""/>
                        </a:rPr>
                        <a:t>90-110%</a:t>
                      </a:r>
                      <a:endParaRPr lang="en-US" sz="16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3600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100</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3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99</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99</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98</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100</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99</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r>
                        <a:rPr lang="en-US" sz="3200" baseline="0" dirty="0"/>
                        <a:t>99</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99</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99</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4645917"/>
                  </a:ext>
                </a:extLst>
              </a:tr>
              <a:tr h="771181">
                <a:tc gridSpan="17">
                  <a:txBody>
                    <a:bodyPr/>
                    <a:lstStyle/>
                    <a:p>
                      <a:pPr marL="0" marR="0" lvl="0" indent="0" algn="l" defTabSz="2194560" rtl="0" eaLnBrk="1" fontAlgn="auto" hangingPunct="1">
                        <a:lnSpc>
                          <a:spcPct val="100000"/>
                        </a:lnSpc>
                        <a:spcBef>
                          <a:spcPts val="0"/>
                        </a:spcBef>
                        <a:spcAft>
                          <a:spcPts val="0"/>
                        </a:spcAft>
                        <a:buFontTx/>
                        <a:buNone/>
                      </a:pPr>
                      <a:r>
                        <a:rPr lang="en-US" sz="2000" b="1" u="none" strike="noStrike" kern="1200" cap="none" spc="0" normalizeH="0" baseline="0" dirty="0">
                          <a:solidFill>
                            <a:schemeClr val="accent3"/>
                          </a:solidFill>
                          <a:sym typeface=""/>
                        </a:rPr>
                        <a:t>Impurities by HPLC [%]</a:t>
                      </a:r>
                      <a:r>
                        <a:rPr lang="en-US" sz="2000" b="1" u="none" strike="noStrike" kern="1200" cap="none" spc="0" normalizeH="0" baseline="30000" dirty="0">
                          <a:solidFill>
                            <a:schemeClr val="accent3"/>
                          </a:solidFill>
                          <a:sym typeface=""/>
                        </a:rPr>
                        <a:t>b</a:t>
                      </a:r>
                      <a:endParaRPr lang="en-US" sz="2000" b="1" i="0" u="none" strike="noStrike" kern="1200" cap="none" spc="0" normalizeH="0" baseline="3000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sz="3200" baseline="30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07376928"/>
                  </a:ext>
                </a:extLst>
              </a:tr>
              <a:tr h="771181">
                <a:tc gridSpan="2">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Impurity A</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r>
                        <a:rPr lang="en-US" sz="3200" baseline="0"/>
                        <a:t>&lt;0.01</a:t>
                      </a: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indent="0">
                        <a:buFont typeface="Arial" panose="020B0604020202020204" pitchFamily="34" charset="0"/>
                        <a:buNone/>
                      </a:pPr>
                      <a:endParaRPr lang="en-US" sz="3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indent="0">
                        <a:buFont typeface="Arial" panose="020B0604020202020204" pitchFamily="34" charset="0"/>
                        <a:buNone/>
                      </a:pPr>
                      <a:r>
                        <a:rPr lang="en-US" sz="3200" baseline="0"/>
                        <a:t>&lt;0.01</a:t>
                      </a:r>
                      <a:endParaRPr lang="en-US" sz="3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indent="0">
                        <a:buFont typeface="Arial" panose="020B0604020202020204" pitchFamily="34" charset="0"/>
                        <a:buNone/>
                      </a:pPr>
                      <a:endParaRPr lang="en-US" sz="3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1942028"/>
                  </a:ext>
                </a:extLst>
              </a:tr>
              <a:tr h="771181">
                <a:tc gridSpan="2">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Impurity B</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r>
                        <a:rPr lang="en-US" sz="3200" baseline="0"/>
                        <a:t>&lt;0.01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indent="0">
                        <a:buFont typeface="Arial" panose="020B0604020202020204" pitchFamily="34" charset="0"/>
                        <a:buNone/>
                      </a:pPr>
                      <a:endParaRPr lang="en-US" sz="3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indent="0">
                        <a:buFont typeface="Arial" panose="020B0604020202020204" pitchFamily="34" charset="0"/>
                        <a:buNone/>
                      </a:pPr>
                      <a:r>
                        <a:rPr lang="en-US" sz="3200" baseline="0"/>
                        <a:t>&lt;0.01</a:t>
                      </a:r>
                      <a:endParaRPr lang="en-US" sz="3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indent="0">
                        <a:buFont typeface="Arial" panose="020B0604020202020204" pitchFamily="34" charset="0"/>
                        <a:buNone/>
                      </a:pPr>
                      <a:endParaRPr lang="en-US" sz="3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7583148"/>
                  </a:ext>
                </a:extLst>
              </a:tr>
              <a:tr h="771181">
                <a:tc gridSpan="2">
                  <a:txBody>
                    <a:bodyPr/>
                    <a:lstStyle/>
                    <a:p>
                      <a:pPr marL="0" marR="0" lvl="0" indent="0" algn="l" defTabSz="2194560" rtl="0" eaLnBrk="1" fontAlgn="auto" hangingPunct="1">
                        <a:lnSpc>
                          <a:spcPct val="100000"/>
                        </a:lnSpc>
                        <a:spcBef>
                          <a:spcPts val="0"/>
                        </a:spcBef>
                        <a:spcAft>
                          <a:spcPts val="0"/>
                        </a:spcAft>
                        <a:buFontTx/>
                        <a:buNone/>
                      </a:pPr>
                      <a:r>
                        <a:rPr lang="en-US" sz="2000" b="0" u="none" strike="noStrike" kern="1200" cap="none" spc="0" normalizeH="0" baseline="0" dirty="0">
                          <a:solidFill>
                            <a:schemeClr val="accent3"/>
                          </a:solidFill>
                          <a:sym typeface=""/>
                        </a:rPr>
                        <a:t>Each Individual Unknown</a:t>
                      </a:r>
                      <a:endParaRPr lang="en-US" sz="2000" b="0" i="0" u="none" strike="noStrike" kern="1200" cap="none" spc="0" normalizeH="0" baseline="0" dirty="0">
                        <a:solidFill>
                          <a:schemeClr val="accent3"/>
                        </a:solidFill>
                        <a:latin typeface="Arial" panose="020B0604020202020204" pitchFamily="34" charset="0"/>
                        <a:ea typeface="+mn-ea"/>
                        <a:cs typeface="Arial" panose="020B0604020202020204" pitchFamily="34" charset="0"/>
                        <a:sym typeface=""/>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r>
                        <a:rPr lang="en-US" sz="3200" baseline="0" dirty="0"/>
                        <a:t>&lt;0.01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indent="0">
                        <a:buFont typeface="Arial" panose="020B0604020202020204" pitchFamily="34" charset="0"/>
                        <a:buNone/>
                      </a:pPr>
                      <a:endParaRPr lang="en-US" sz="3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indent="0">
                        <a:buFont typeface="Arial" panose="020B0604020202020204" pitchFamily="34" charset="0"/>
                        <a:buNone/>
                      </a:pPr>
                      <a:r>
                        <a:rPr lang="en-US" sz="3200" baseline="0" dirty="0"/>
                        <a:t>&lt;0.01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indent="0">
                        <a:buFont typeface="Arial" panose="020B0604020202020204" pitchFamily="34" charset="0"/>
                        <a:buNone/>
                      </a:pPr>
                      <a:endParaRPr lang="en-US" sz="3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2194560" rtl="0" eaLnBrk="1" fontAlgn="auto" hangingPunct="1">
                        <a:lnSpc>
                          <a:spcPct val="100000"/>
                        </a:lnSpc>
                        <a:spcBef>
                          <a:spcPts val="0"/>
                        </a:spcBef>
                        <a:spcAft>
                          <a:spcPts val="0"/>
                        </a:spcAft>
                        <a:buFontTx/>
                        <a:buNone/>
                      </a:pPr>
                      <a:r>
                        <a:rPr lang="en-US" sz="1600" b="0" u="none" strike="noStrike" kern="1200" cap="none" spc="-100" normalizeH="0" baseline="0" dirty="0">
                          <a:solidFill>
                            <a:schemeClr val="accent3"/>
                          </a:solidFill>
                          <a:sym typeface=""/>
                        </a:rPr>
                        <a:t>&lt;0.01%</a:t>
                      </a:r>
                      <a:endParaRPr lang="en-US" sz="1600" b="0" i="0" u="none" strike="noStrike" kern="1200" cap="none" spc="-100" normalizeH="0" baseline="0" dirty="0">
                        <a:solidFill>
                          <a:schemeClr val="accent3"/>
                        </a:solidFill>
                        <a:latin typeface="Arial" panose="020B0604020202020204" pitchFamily="34" charset="0"/>
                        <a:ea typeface="+mn-ea"/>
                        <a:cs typeface="Arial" panose="020B0604020202020204" pitchFamily="34" charset="0"/>
                        <a:sym typeface=""/>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2108205"/>
                  </a:ext>
                </a:extLst>
              </a:tr>
            </a:tbl>
          </a:graphicData>
        </a:graphic>
      </p:graphicFrame>
      <p:sp>
        <p:nvSpPr>
          <p:cNvPr id="69" name="TextBox 68">
            <a:extLst>
              <a:ext uri="{FF2B5EF4-FFF2-40B4-BE49-F238E27FC236}">
                <a16:creationId xmlns:a16="http://schemas.microsoft.com/office/drawing/2014/main" id="{98664D49-C33C-2BC1-18B5-A96D51136021}"/>
              </a:ext>
            </a:extLst>
          </p:cNvPr>
          <p:cNvSpPr txBox="1"/>
          <p:nvPr/>
        </p:nvSpPr>
        <p:spPr>
          <a:xfrm>
            <a:off x="11583054" y="28215174"/>
            <a:ext cx="9234750" cy="1231106"/>
          </a:xfrm>
          <a:prstGeom prst="rect">
            <a:avLst/>
          </a:prstGeom>
          <a:noFill/>
        </p:spPr>
        <p:txBody>
          <a:bodyPr wrap="square" lIns="0" tIns="0" rIns="0" bIns="0" rtlCol="0">
            <a:spAutoFit/>
          </a:bodyPr>
          <a:lstStyle>
            <a:defPPr>
              <a:defRPr lang="en-US"/>
            </a:defPPr>
            <a:lvl1pPr>
              <a:defRPr sz="1100">
                <a:latin typeface="Arial" panose="020B0604020202020204" pitchFamily="34" charset="0"/>
              </a:defRPr>
            </a:lvl1pPr>
          </a:lstStyle>
          <a:p>
            <a:r>
              <a:rPr lang="en-GB" sz="1600" dirty="0">
                <a:solidFill>
                  <a:schemeClr val="accent3"/>
                </a:solidFill>
                <a:cs typeface="Arial" panose="020B0604020202020204" pitchFamily="34" charset="0"/>
              </a:rPr>
              <a:t>HPLC, high performance liquid chromatography; </a:t>
            </a:r>
            <a:r>
              <a:rPr lang="en-GB" sz="1600" dirty="0" err="1">
                <a:solidFill>
                  <a:schemeClr val="accent3"/>
                </a:solidFill>
                <a:cs typeface="Arial" panose="020B0604020202020204" pitchFamily="34" charset="0"/>
              </a:rPr>
              <a:t>NaPB</a:t>
            </a:r>
            <a:r>
              <a:rPr lang="en-GB" sz="1600" dirty="0">
                <a:solidFill>
                  <a:schemeClr val="accent3"/>
                </a:solidFill>
                <a:cs typeface="Arial" panose="020B0604020202020204" pitchFamily="34" charset="0"/>
              </a:rPr>
              <a:t>, sodium phenylbutyrate</a:t>
            </a:r>
          </a:p>
          <a:p>
            <a:r>
              <a:rPr lang="en-GB" sz="1600" baseline="30000" dirty="0">
                <a:solidFill>
                  <a:schemeClr val="accent3"/>
                </a:solidFill>
                <a:cs typeface="Arial" panose="020B0604020202020204" pitchFamily="34" charset="0"/>
              </a:rPr>
              <a:t>a</a:t>
            </a:r>
            <a:r>
              <a:rPr lang="en-GB" sz="1600" dirty="0">
                <a:solidFill>
                  <a:schemeClr val="accent3"/>
                </a:solidFill>
                <a:cs typeface="Arial" panose="020B0604020202020204" pitchFamily="34" charset="0"/>
              </a:rPr>
              <a:t> The pre-rinse, administration, and post-rinse followed the same dosages and volumes outlined in Table 1, but the prepared suspension was held in the gastrostomy tube for 30 minutes before being transferred into volumetric flasks, followed by the post-rinse</a:t>
            </a:r>
          </a:p>
          <a:p>
            <a:r>
              <a:rPr lang="en-GB" sz="1600" baseline="30000" dirty="0">
                <a:solidFill>
                  <a:schemeClr val="accent3"/>
                </a:solidFill>
                <a:cs typeface="Arial" panose="020B0604020202020204" pitchFamily="34" charset="0"/>
              </a:rPr>
              <a:t>b</a:t>
            </a:r>
            <a:r>
              <a:rPr lang="en-GB" sz="1600" dirty="0">
                <a:solidFill>
                  <a:schemeClr val="accent3"/>
                </a:solidFill>
                <a:cs typeface="Arial" panose="020B0604020202020204" pitchFamily="34" charset="0"/>
              </a:rPr>
              <a:t> Limit of quantitation for Impurity A, Impurity B, and each individual unknown impurity is 0.01%</a:t>
            </a:r>
          </a:p>
        </p:txBody>
      </p:sp>
      <p:sp>
        <p:nvSpPr>
          <p:cNvPr id="70" name="Rectangle 69">
            <a:extLst>
              <a:ext uri="{FF2B5EF4-FFF2-40B4-BE49-F238E27FC236}">
                <a16:creationId xmlns:a16="http://schemas.microsoft.com/office/drawing/2014/main" id="{6AEFE8B0-83D0-AF3D-2B52-855E008FD000}"/>
              </a:ext>
            </a:extLst>
          </p:cNvPr>
          <p:cNvSpPr/>
          <p:nvPr/>
        </p:nvSpPr>
        <p:spPr>
          <a:xfrm>
            <a:off x="11353003" y="19035352"/>
            <a:ext cx="9721187" cy="136532"/>
          </a:xfrm>
          <a:prstGeom prst="rect">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sz="2200">
              <a:latin typeface="Arial" panose="020B0604020202020204" pitchFamily="34" charset="0"/>
              <a:cs typeface="Arial" panose="020B0604020202020204" pitchFamily="34" charset="0"/>
            </a:endParaRPr>
          </a:p>
        </p:txBody>
      </p:sp>
      <p:sp>
        <p:nvSpPr>
          <p:cNvPr id="71" name="object 7">
            <a:extLst>
              <a:ext uri="{FF2B5EF4-FFF2-40B4-BE49-F238E27FC236}">
                <a16:creationId xmlns:a16="http://schemas.microsoft.com/office/drawing/2014/main" id="{2FA18826-C219-A215-C2C7-827A762BBB28}"/>
              </a:ext>
            </a:extLst>
          </p:cNvPr>
          <p:cNvSpPr/>
          <p:nvPr/>
        </p:nvSpPr>
        <p:spPr>
          <a:xfrm>
            <a:off x="11583854" y="19351883"/>
            <a:ext cx="9234750" cy="1015663"/>
          </a:xfrm>
          <a:prstGeom prst="rect">
            <a:avLst/>
          </a:prstGeom>
          <a:noFill/>
        </p:spPr>
        <p:txBody>
          <a:bodyPr wrap="square" lIns="0" tIns="0" rIns="0" bIns="0" rtlCol="0" anchor="ctr" anchorCtr="0">
            <a:spAutoFit/>
          </a:bodyPr>
          <a:lstStyle/>
          <a:p>
            <a:r>
              <a:rPr lang="en-GB" sz="2200" b="1" dirty="0">
                <a:solidFill>
                  <a:schemeClr val="accent3"/>
                </a:solidFill>
                <a:latin typeface="Arial" panose="020B0604020202020204" pitchFamily="34" charset="0"/>
                <a:cs typeface="Arial" panose="020B0604020202020204" pitchFamily="34" charset="0"/>
              </a:rPr>
              <a:t>Table 4.  Results from the In-use Hold Stability Study: </a:t>
            </a:r>
          </a:p>
          <a:p>
            <a:r>
              <a:rPr lang="en-US" sz="2200" dirty="0">
                <a:solidFill>
                  <a:schemeClr val="accent3"/>
                </a:solidFill>
                <a:latin typeface="Arial" panose="020B0604020202020204" pitchFamily="34" charset="0"/>
                <a:cs typeface="Arial" panose="020B0604020202020204" pitchFamily="34" charset="0"/>
              </a:rPr>
              <a:t>Amount of Sodium Phenylbutyrate and Related Substances </a:t>
            </a:r>
            <a:r>
              <a:rPr lang="en-GB" sz="2200" dirty="0">
                <a:solidFill>
                  <a:schemeClr val="accent3"/>
                </a:solidFill>
                <a:latin typeface="Arial" panose="020B0604020202020204" pitchFamily="34" charset="0"/>
                <a:cs typeface="Arial" panose="020B0604020202020204" pitchFamily="34" charset="0"/>
              </a:rPr>
              <a:t>Recovered after Holding OLPRUVA in Gastrostomy Tubes for 30 </a:t>
            </a:r>
            <a:r>
              <a:rPr lang="en-GB" sz="2200" dirty="0" err="1">
                <a:solidFill>
                  <a:schemeClr val="accent3"/>
                </a:solidFill>
                <a:latin typeface="Arial" panose="020B0604020202020204" pitchFamily="34" charset="0"/>
                <a:cs typeface="Arial" panose="020B0604020202020204" pitchFamily="34" charset="0"/>
              </a:rPr>
              <a:t>minutes</a:t>
            </a:r>
            <a:r>
              <a:rPr lang="en-GB" sz="2200" baseline="30000" dirty="0" err="1">
                <a:solidFill>
                  <a:schemeClr val="accent3"/>
                </a:solidFill>
                <a:latin typeface="Arial" panose="020B0604020202020204" pitchFamily="34" charset="0"/>
                <a:cs typeface="Arial" panose="020B0604020202020204" pitchFamily="34" charset="0"/>
              </a:rPr>
              <a:t>a</a:t>
            </a:r>
            <a:endParaRPr lang="en-GB" sz="2200" baseline="30000" dirty="0">
              <a:solidFill>
                <a:schemeClr val="accent3"/>
              </a:solidFill>
              <a:latin typeface="Arial" panose="020B0604020202020204" pitchFamily="34" charset="0"/>
              <a:cs typeface="Arial" panose="020B0604020202020204" pitchFamily="34" charset="0"/>
            </a:endParaRPr>
          </a:p>
        </p:txBody>
      </p:sp>
      <p:sp>
        <p:nvSpPr>
          <p:cNvPr id="26" name="Rectangle 25">
            <a:extLst>
              <a:ext uri="{FF2B5EF4-FFF2-40B4-BE49-F238E27FC236}">
                <a16:creationId xmlns:a16="http://schemas.microsoft.com/office/drawing/2014/main" id="{F3FBF876-114D-1CA3-6BF3-B6C374EC279A}"/>
              </a:ext>
            </a:extLst>
          </p:cNvPr>
          <p:cNvSpPr/>
          <p:nvPr/>
        </p:nvSpPr>
        <p:spPr>
          <a:xfrm>
            <a:off x="11080749" y="30183557"/>
            <a:ext cx="10218737" cy="136532"/>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sz="2200"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DFD977F8-A85F-42F2-34D0-1E5EC5ECBE30}"/>
              </a:ext>
            </a:extLst>
          </p:cNvPr>
          <p:cNvPicPr>
            <a:picLocks noChangeAspect="1"/>
          </p:cNvPicPr>
          <p:nvPr/>
        </p:nvPicPr>
        <p:blipFill>
          <a:blip r:embed="rId3">
            <a:duotone>
              <a:srgbClr val="A02B93">
                <a:shade val="45000"/>
                <a:satMod val="135000"/>
              </a:srgbClr>
              <a:prstClr val="white"/>
            </a:duotone>
          </a:blip>
          <a:stretch>
            <a:fillRect/>
          </a:stretch>
        </p:blipFill>
        <p:spPr>
          <a:xfrm>
            <a:off x="11128565" y="4184957"/>
            <a:ext cx="10177272" cy="4528882"/>
          </a:xfrm>
          <a:prstGeom prst="rect">
            <a:avLst/>
          </a:prstGeom>
          <a:ln w="28575">
            <a:solidFill>
              <a:srgbClr val="7467AD"/>
            </a:solidFill>
          </a:ln>
        </p:spPr>
      </p:pic>
    </p:spTree>
    <p:extLst>
      <p:ext uri="{BB962C8B-B14F-4D97-AF65-F5344CB8AC3E}">
        <p14:creationId xmlns:p14="http://schemas.microsoft.com/office/powerpoint/2010/main" val="2983335743"/>
      </p:ext>
    </p:extLst>
  </p:cSld>
  <p:clrMapOvr>
    <a:masterClrMapping/>
  </p:clrMapOvr>
</p:sld>
</file>

<file path=ppt/theme/theme1.xml><?xml version="1.0" encoding="utf-8"?>
<a:theme xmlns:a="http://schemas.openxmlformats.org/drawingml/2006/main" name="Theme1">
  <a:themeElements>
    <a:clrScheme name="Custom 1">
      <a:dk1>
        <a:sysClr val="windowText" lastClr="000000"/>
      </a:dk1>
      <a:lt1>
        <a:sysClr val="window" lastClr="FFFFFF"/>
      </a:lt1>
      <a:dk2>
        <a:srgbClr val="0E2841"/>
      </a:dk2>
      <a:lt2>
        <a:srgbClr val="E8E8E8"/>
      </a:lt2>
      <a:accent1>
        <a:srgbClr val="156082"/>
      </a:accent1>
      <a:accent2>
        <a:srgbClr val="14ACAA"/>
      </a:accent2>
      <a:accent3>
        <a:srgbClr val="2C2460"/>
      </a:accent3>
      <a:accent4>
        <a:srgbClr val="4F81BD"/>
      </a:accent4>
      <a:accent5>
        <a:srgbClr val="E2E2E6"/>
      </a:accent5>
      <a:accent6>
        <a:srgbClr val="B3A2C7"/>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heme1" id="{770B7B9F-127B-489F-B359-0ACB9980CE7F}" vid="{528F60E0-370C-474A-8001-054DDAF9DC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8b34fd3-af78-4807-b886-7e6a01a185d3">
      <Terms xmlns="http://schemas.microsoft.com/office/infopath/2007/PartnerControls"/>
    </lcf76f155ced4ddcb4097134ff3c332f>
    <TaxCatchAll xmlns="d6d2383b-45a0-4ddb-a407-c494fb1d426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89F0254DAC13241BD636787D523EB1A" ma:contentTypeVersion="17" ma:contentTypeDescription="Create a new document." ma:contentTypeScope="" ma:versionID="495bd57013607c7dc99630631d69cc89">
  <xsd:schema xmlns:xsd="http://www.w3.org/2001/XMLSchema" xmlns:xs="http://www.w3.org/2001/XMLSchema" xmlns:p="http://schemas.microsoft.com/office/2006/metadata/properties" xmlns:ns2="f8b34fd3-af78-4807-b886-7e6a01a185d3" xmlns:ns3="d6d2383b-45a0-4ddb-a407-c494fb1d4267" targetNamespace="http://schemas.microsoft.com/office/2006/metadata/properties" ma:root="true" ma:fieldsID="0474d14dc75be82a921feade20e119d2" ns2:_="" ns3:_="">
    <xsd:import namespace="f8b34fd3-af78-4807-b886-7e6a01a185d3"/>
    <xsd:import namespace="d6d2383b-45a0-4ddb-a407-c494fb1d426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34fd3-af78-4807-b886-7e6a01a185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651625f-9b72-4f29-8efe-f6cc61343637"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6d2383b-45a0-4ddb-a407-c494fb1d426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25853ae-e482-4aa1-b58a-6e16aaf3d5ee}" ma:internalName="TaxCatchAll" ma:showField="CatchAllData" ma:web="d6d2383b-45a0-4ddb-a407-c494fb1d4267">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9AAB66E-D850-4EA4-806D-831FBA702E3D}">
  <ds:schemaRefs>
    <ds:schemaRef ds:uri="http://schemas.microsoft.com/sharepoint/v3/contenttype/forms"/>
  </ds:schemaRefs>
</ds:datastoreItem>
</file>

<file path=customXml/itemProps2.xml><?xml version="1.0" encoding="utf-8"?>
<ds:datastoreItem xmlns:ds="http://schemas.openxmlformats.org/officeDocument/2006/customXml" ds:itemID="{8918AA92-C984-415C-B234-D6B36E7CE3CE}">
  <ds:schemaRefs>
    <ds:schemaRef ds:uri="http://schemas.microsoft.com/office/2006/metadata/properties"/>
    <ds:schemaRef ds:uri="http://schemas.microsoft.com/office/infopath/2007/PartnerControls"/>
    <ds:schemaRef ds:uri="f8b34fd3-af78-4807-b886-7e6a01a185d3"/>
    <ds:schemaRef ds:uri="d6d2383b-45a0-4ddb-a407-c494fb1d4267"/>
  </ds:schemaRefs>
</ds:datastoreItem>
</file>

<file path=customXml/itemProps3.xml><?xml version="1.0" encoding="utf-8"?>
<ds:datastoreItem xmlns:ds="http://schemas.openxmlformats.org/officeDocument/2006/customXml" ds:itemID="{C5A9D00D-DC01-4039-AC71-CDC305325C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b34fd3-af78-4807-b886-7e6a01a185d3"/>
    <ds:schemaRef ds:uri="d6d2383b-45a0-4ddb-a407-c494fb1d42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Theme1</Template>
  <TotalTime>1992</TotalTime>
  <Words>1051</Words>
  <Application>Microsoft Office PowerPoint</Application>
  <PresentationFormat>Custom</PresentationFormat>
  <Paragraphs>151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Theme1</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Lauren Hitchins (US)</dc:creator>
  <cp:lastModifiedBy>Kate Dryga (US)</cp:lastModifiedBy>
  <cp:revision>48</cp:revision>
  <dcterms:created xsi:type="dcterms:W3CDTF">2025-05-23T19:13:00Z</dcterms:created>
  <dcterms:modified xsi:type="dcterms:W3CDTF">2025-07-07T15:51:43Z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0x010100389F0254DAC13241BD636787D523EB1A</vt:lpwstr>
  </property>
</Properties>
</file>