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
  </p:notesMasterIdLst>
  <p:sldIdLst>
    <p:sldId id="256" r:id="rId5"/>
  </p:sldIdLst>
  <p:sldSz cx="32918400" cy="219456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561"/>
    <a:srgbClr val="13ACAA"/>
    <a:srgbClr val="364C9D"/>
    <a:srgbClr val="E8978F"/>
    <a:srgbClr val="528042"/>
    <a:srgbClr val="EBECED"/>
    <a:srgbClr val="E2BFDA"/>
    <a:srgbClr val="D6A4D0"/>
    <a:srgbClr val="9763B0"/>
    <a:srgbClr val="746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4" autoAdjust="0"/>
    <p:restoredTop sz="94660"/>
  </p:normalViewPr>
  <p:slideViewPr>
    <p:cSldViewPr snapToGrid="0" showGuides="1">
      <p:cViewPr>
        <p:scale>
          <a:sx n="70" d="100"/>
          <a:sy n="70" d="100"/>
        </p:scale>
        <p:origin x="48" y="-5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2784902-7E24-4D3E-AAB4-F1F237202A33}" type="datetimeFigureOut">
              <a:rPr lang="en-US" smtClean="0"/>
              <a:t>7/9/2025</a:t>
            </a:fld>
            <a:endParaRPr lang="en-US"/>
          </a:p>
        </p:txBody>
      </p:sp>
      <p:sp>
        <p:nvSpPr>
          <p:cNvPr id="4" name="Slide Image Placeholder 3"/>
          <p:cNvSpPr>
            <a:spLocks noGrp="1" noRot="1" noChangeAspect="1"/>
          </p:cNvSpPr>
          <p:nvPr>
            <p:ph type="sldImg" idx="2"/>
          </p:nvPr>
        </p:nvSpPr>
        <p:spPr>
          <a:xfrm>
            <a:off x="2835275" y="857250"/>
            <a:ext cx="3473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1F7B708-AFC3-4F71-969D-137BBFE42B6E}" type="slidenum">
              <a:rPr lang="en-US" smtClean="0"/>
              <a:t>‹#›</a:t>
            </a:fld>
            <a:endParaRPr lang="en-US"/>
          </a:p>
        </p:txBody>
      </p:sp>
    </p:spTree>
    <p:extLst>
      <p:ext uri="{BB962C8B-B14F-4D97-AF65-F5344CB8AC3E}">
        <p14:creationId xmlns:p14="http://schemas.microsoft.com/office/powerpoint/2010/main" val="163560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6297F2-45DC-4DDE-91B4-4F3FA560E37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164798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297F2-45DC-4DDE-91B4-4F3FA560E37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256805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297F2-45DC-4DDE-91B4-4F3FA560E37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203024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297F2-45DC-4DDE-91B4-4F3FA560E37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93911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tint val="82000"/>
                  </a:schemeClr>
                </a:solidFill>
              </a:defRPr>
            </a:lvl1pPr>
            <a:lvl2pPr marL="1463040" indent="0">
              <a:buNone/>
              <a:defRPr sz="6400">
                <a:solidFill>
                  <a:schemeClr val="tx1">
                    <a:tint val="82000"/>
                  </a:schemeClr>
                </a:solidFill>
              </a:defRPr>
            </a:lvl2pPr>
            <a:lvl3pPr marL="2926080" indent="0">
              <a:buNone/>
              <a:defRPr sz="5760">
                <a:solidFill>
                  <a:schemeClr val="tx1">
                    <a:tint val="82000"/>
                  </a:schemeClr>
                </a:solidFill>
              </a:defRPr>
            </a:lvl3pPr>
            <a:lvl4pPr marL="4389120" indent="0">
              <a:buNone/>
              <a:defRPr sz="5120">
                <a:solidFill>
                  <a:schemeClr val="tx1">
                    <a:tint val="82000"/>
                  </a:schemeClr>
                </a:solidFill>
              </a:defRPr>
            </a:lvl4pPr>
            <a:lvl5pPr marL="5852160" indent="0">
              <a:buNone/>
              <a:defRPr sz="5120">
                <a:solidFill>
                  <a:schemeClr val="tx1">
                    <a:tint val="82000"/>
                  </a:schemeClr>
                </a:solidFill>
              </a:defRPr>
            </a:lvl5pPr>
            <a:lvl6pPr marL="7315200" indent="0">
              <a:buNone/>
              <a:defRPr sz="5120">
                <a:solidFill>
                  <a:schemeClr val="tx1">
                    <a:tint val="82000"/>
                  </a:schemeClr>
                </a:solidFill>
              </a:defRPr>
            </a:lvl6pPr>
            <a:lvl7pPr marL="8778240" indent="0">
              <a:buNone/>
              <a:defRPr sz="5120">
                <a:solidFill>
                  <a:schemeClr val="tx1">
                    <a:tint val="82000"/>
                  </a:schemeClr>
                </a:solidFill>
              </a:defRPr>
            </a:lvl7pPr>
            <a:lvl8pPr marL="10241280" indent="0">
              <a:buNone/>
              <a:defRPr sz="5120">
                <a:solidFill>
                  <a:schemeClr val="tx1">
                    <a:tint val="82000"/>
                  </a:schemeClr>
                </a:solidFill>
              </a:defRPr>
            </a:lvl8pPr>
            <a:lvl9pPr marL="11704320" indent="0">
              <a:buNone/>
              <a:defRPr sz="51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297F2-45DC-4DDE-91B4-4F3FA560E377}" type="datetimeFigureOut">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280227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6297F2-45DC-4DDE-91B4-4F3FA560E377}"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35354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297F2-45DC-4DDE-91B4-4F3FA560E377}" type="datetimeFigureOut">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226779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6297F2-45DC-4DDE-91B4-4F3FA560E377}" type="datetimeFigureOut">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258155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297F2-45DC-4DDE-91B4-4F3FA560E377}" type="datetimeFigureOut">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328526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516297F2-45DC-4DDE-91B4-4F3FA560E377}"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247392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516297F2-45DC-4DDE-91B4-4F3FA560E377}" type="datetimeFigureOut">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8206-6CFB-402C-B409-4EE51F8EC452}" type="slidenum">
              <a:rPr lang="en-US" smtClean="0"/>
              <a:t>‹#›</a:t>
            </a:fld>
            <a:endParaRPr lang="en-US"/>
          </a:p>
        </p:txBody>
      </p:sp>
    </p:spTree>
    <p:extLst>
      <p:ext uri="{BB962C8B-B14F-4D97-AF65-F5344CB8AC3E}">
        <p14:creationId xmlns:p14="http://schemas.microsoft.com/office/powerpoint/2010/main" val="417313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82000"/>
                  </a:schemeClr>
                </a:solidFill>
              </a:defRPr>
            </a:lvl1pPr>
          </a:lstStyle>
          <a:p>
            <a:fld id="{516297F2-45DC-4DDE-91B4-4F3FA560E377}" type="datetimeFigureOut">
              <a:rPr lang="en-US" smtClean="0"/>
              <a:t>7/9/2025</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82000"/>
                  </a:schemeClr>
                </a:solidFill>
              </a:defRPr>
            </a:lvl1pPr>
          </a:lstStyle>
          <a:p>
            <a:fld id="{B9E78206-6CFB-402C-B409-4EE51F8EC452}" type="slidenum">
              <a:rPr lang="en-US" smtClean="0"/>
              <a:t>‹#›</a:t>
            </a:fld>
            <a:endParaRPr lang="en-US"/>
          </a:p>
        </p:txBody>
      </p:sp>
    </p:spTree>
    <p:extLst>
      <p:ext uri="{BB962C8B-B14F-4D97-AF65-F5344CB8AC3E}">
        <p14:creationId xmlns:p14="http://schemas.microsoft.com/office/powerpoint/2010/main" val="695618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F5000"/>
          </p15:clr>
        </p15:guide>
        <p15:guide id="2" pos="20736" userDrawn="1">
          <p15:clr>
            <a:srgbClr val="FF5000"/>
          </p15:clr>
        </p15:guide>
        <p15:guide id="3" pos="374" userDrawn="1">
          <p15:clr>
            <a:srgbClr val="FF5000"/>
          </p15:clr>
        </p15:guide>
        <p15:guide id="4" pos="2243" userDrawn="1">
          <p15:clr>
            <a:srgbClr val="FF5000"/>
          </p15:clr>
        </p15:guide>
        <p15:guide id="5" pos="2387" userDrawn="1">
          <p15:clr>
            <a:srgbClr val="FF5000"/>
          </p15:clr>
        </p15:guide>
        <p15:guide id="6" pos="4256" userDrawn="1">
          <p15:clr>
            <a:srgbClr val="FF5000"/>
          </p15:clr>
        </p15:guide>
        <p15:guide id="7" pos="4400" userDrawn="1">
          <p15:clr>
            <a:srgbClr val="FF5000"/>
          </p15:clr>
        </p15:guide>
        <p15:guide id="8" pos="6269" userDrawn="1">
          <p15:clr>
            <a:srgbClr val="FF5000"/>
          </p15:clr>
        </p15:guide>
        <p15:guide id="9" pos="6413" userDrawn="1">
          <p15:clr>
            <a:srgbClr val="FF5000"/>
          </p15:clr>
        </p15:guide>
        <p15:guide id="10" pos="8282" userDrawn="1">
          <p15:clr>
            <a:srgbClr val="FF5000"/>
          </p15:clr>
        </p15:guide>
        <p15:guide id="11" pos="8426" userDrawn="1">
          <p15:clr>
            <a:srgbClr val="FF5000"/>
          </p15:clr>
        </p15:guide>
        <p15:guide id="12" pos="10295" userDrawn="1">
          <p15:clr>
            <a:srgbClr val="FF5000"/>
          </p15:clr>
        </p15:guide>
        <p15:guide id="13" pos="10439" userDrawn="1">
          <p15:clr>
            <a:srgbClr val="FF5000"/>
          </p15:clr>
        </p15:guide>
        <p15:guide id="14" pos="12309" userDrawn="1">
          <p15:clr>
            <a:srgbClr val="FF5000"/>
          </p15:clr>
        </p15:guide>
        <p15:guide id="15" pos="12453" userDrawn="1">
          <p15:clr>
            <a:srgbClr val="FF5000"/>
          </p15:clr>
        </p15:guide>
        <p15:guide id="16" pos="14322" userDrawn="1">
          <p15:clr>
            <a:srgbClr val="FF5000"/>
          </p15:clr>
        </p15:guide>
        <p15:guide id="17" pos="14466" userDrawn="1">
          <p15:clr>
            <a:srgbClr val="FF5000"/>
          </p15:clr>
        </p15:guide>
        <p15:guide id="18" pos="16335" userDrawn="1">
          <p15:clr>
            <a:srgbClr val="FF5000"/>
          </p15:clr>
        </p15:guide>
        <p15:guide id="19" pos="16479" userDrawn="1">
          <p15:clr>
            <a:srgbClr val="FF5000"/>
          </p15:clr>
        </p15:guide>
        <p15:guide id="20" pos="18348" userDrawn="1">
          <p15:clr>
            <a:srgbClr val="FF5000"/>
          </p15:clr>
        </p15:guide>
        <p15:guide id="21" pos="18492" userDrawn="1">
          <p15:clr>
            <a:srgbClr val="FF5000"/>
          </p15:clr>
        </p15:guide>
        <p15:guide id="22" pos="20361" userDrawn="1">
          <p15:clr>
            <a:srgbClr val="FF5000"/>
          </p15:clr>
        </p15:guide>
        <p15:guide id="23" orient="horz" userDrawn="1">
          <p15:clr>
            <a:srgbClr val="FF5000"/>
          </p15:clr>
        </p15:guide>
        <p15:guide id="24" orient="horz" pos="13824" userDrawn="1">
          <p15:clr>
            <a:srgbClr val="FF5000"/>
          </p15:clr>
        </p15:guide>
        <p15:guide id="25" orient="horz" pos="518" userDrawn="1">
          <p15:clr>
            <a:srgbClr val="FF5000"/>
          </p15:clr>
        </p15:guide>
        <p15:guide id="26" orient="horz" pos="13305" userDrawn="1">
          <p15:clr>
            <a:srgbClr val="FF5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DE5E11C-B95D-D2A3-1F33-F9BA8A6539A4}"/>
              </a:ext>
            </a:extLst>
          </p:cNvPr>
          <p:cNvSpPr/>
          <p:nvPr/>
        </p:nvSpPr>
        <p:spPr>
          <a:xfrm>
            <a:off x="22963019" y="3772654"/>
            <a:ext cx="9360069" cy="5333246"/>
          </a:xfrm>
          <a:prstGeom prst="rect">
            <a:avLst/>
          </a:prstGeom>
          <a:solidFill>
            <a:srgbClr val="EB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286B7F2-2960-787C-0BEB-419444D98008}"/>
              </a:ext>
            </a:extLst>
          </p:cNvPr>
          <p:cNvSpPr/>
          <p:nvPr/>
        </p:nvSpPr>
        <p:spPr>
          <a:xfrm>
            <a:off x="0" y="598944"/>
            <a:ext cx="32918400" cy="2760482"/>
          </a:xfrm>
          <a:prstGeom prst="rect">
            <a:avLst/>
          </a:prstGeom>
          <a:solidFill>
            <a:srgbClr val="EB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BE00CE3-1D71-2B73-BFD4-3F8FCB2378BB}"/>
              </a:ext>
            </a:extLst>
          </p:cNvPr>
          <p:cNvSpPr/>
          <p:nvPr/>
        </p:nvSpPr>
        <p:spPr>
          <a:xfrm>
            <a:off x="0" y="0"/>
            <a:ext cx="32918400" cy="612338"/>
          </a:xfrm>
          <a:prstGeom prst="rect">
            <a:avLst/>
          </a:prstGeom>
          <a:solidFill>
            <a:srgbClr val="2D2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A00AB9-4560-A251-AF61-27F1FAAA1BBA}"/>
              </a:ext>
            </a:extLst>
          </p:cNvPr>
          <p:cNvSpPr txBox="1"/>
          <p:nvPr/>
        </p:nvSpPr>
        <p:spPr>
          <a:xfrm>
            <a:off x="593726" y="828728"/>
            <a:ext cx="22246396" cy="1329595"/>
          </a:xfrm>
          <a:prstGeom prst="rect">
            <a:avLst/>
          </a:prstGeom>
          <a:noFill/>
        </p:spPr>
        <p:txBody>
          <a:bodyPr wrap="square" lIns="0" tIns="0" rIns="0" bIns="0">
            <a:spAutoFit/>
          </a:bodyPr>
          <a:lstStyle/>
          <a:p>
            <a:pPr>
              <a:lnSpc>
                <a:spcPct val="90000"/>
              </a:lnSpc>
            </a:pPr>
            <a:r>
              <a:rPr lang="en-US" sz="4800" b="1" dirty="0">
                <a:solidFill>
                  <a:srgbClr val="2D2561"/>
                </a:solidFill>
                <a:latin typeface="Arial" panose="020B0604020202020204" pitchFamily="34" charset="0"/>
                <a:ea typeface="Times New Roman" panose="02020603050405020304" pitchFamily="18" charset="0"/>
                <a:cs typeface="Arial" panose="020B0604020202020204" pitchFamily="34" charset="0"/>
              </a:rPr>
              <a:t>Arimoclomol Upregulates Expression of Genes Belonging to the Coordinated Lysosomal Expression and Regulation (CLEAR) Network</a:t>
            </a:r>
          </a:p>
        </p:txBody>
      </p:sp>
      <p:sp>
        <p:nvSpPr>
          <p:cNvPr id="7" name="TextBox 6">
            <a:extLst>
              <a:ext uri="{FF2B5EF4-FFF2-40B4-BE49-F238E27FC236}">
                <a16:creationId xmlns:a16="http://schemas.microsoft.com/office/drawing/2014/main" id="{A7CE853E-C03D-3554-322A-4B9832DBE86B}"/>
              </a:ext>
            </a:extLst>
          </p:cNvPr>
          <p:cNvSpPr txBox="1"/>
          <p:nvPr/>
        </p:nvSpPr>
        <p:spPr>
          <a:xfrm>
            <a:off x="593725" y="2324112"/>
            <a:ext cx="31729363" cy="1052019"/>
          </a:xfrm>
          <a:prstGeom prst="rect">
            <a:avLst/>
          </a:prstGeom>
          <a:noFill/>
        </p:spPr>
        <p:txBody>
          <a:bodyPr wrap="square" lIns="0" tIns="0" rIns="0" bIns="0">
            <a:spAutoFit/>
          </a:bodyPr>
          <a:lstStyle/>
          <a:p>
            <a:pPr>
              <a:spcAft>
                <a:spcPts val="300"/>
              </a:spcAft>
            </a:pPr>
            <a:r>
              <a:rPr lang="en-US" sz="2400" b="1" dirty="0">
                <a:latin typeface="Arial" panose="020B0604020202020204" pitchFamily="34" charset="0"/>
                <a:cs typeface="Arial" panose="020B0604020202020204" pitchFamily="34" charset="0"/>
              </a:rPr>
              <a:t>Hadeel Shammas</a:t>
            </a: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Nikolaj Havnsøe Torp Petersen</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Pontus Klein</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Anja Koustrup</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Marianne Terndrup Pedersen</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Anne Sigaard Bie</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Travis Mickle</a:t>
            </a: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Cathrine Kolster Fog</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a:t>
            </a:r>
            <a:r>
              <a:rPr lang="en-US" sz="2400" kern="1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Thomas Kirkegaard Jensen</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Sven Guenther</a:t>
            </a: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a:t>
            </a:r>
            <a:r>
              <a:rPr lang="en-US" sz="2400" b="1" baseline="300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Elena Buglo</a:t>
            </a: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a:t>
            </a:r>
            <a:endParaRPr lang="en-US" sz="2400" kern="1400" dirty="0">
              <a:latin typeface="Arial" panose="020B0604020202020204" pitchFamily="34" charset="0"/>
              <a:cs typeface="Arial" panose="020B0604020202020204" pitchFamily="34" charset="0"/>
            </a:endParaRPr>
          </a:p>
          <a:p>
            <a:pPr>
              <a:lnSpc>
                <a:spcPct val="107000"/>
              </a:lnSpc>
              <a:spcAft>
                <a:spcPts val="915"/>
              </a:spcAft>
              <a:defRPr/>
            </a:pPr>
            <a:r>
              <a:rPr lang="en-US" b="1" spc="300" baseline="30000" dirty="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Zevra Therapeutics, Orlando, FL, USA, </a:t>
            </a:r>
            <a:r>
              <a:rPr lang="en-US" b="1" kern="1400" spc="300" baseline="30000" dirty="0">
                <a:latin typeface="Arial" panose="020B0604020202020204" pitchFamily="34" charset="0"/>
                <a:cs typeface="Arial" panose="020B0604020202020204" pitchFamily="34" charset="0"/>
              </a:rPr>
              <a:t>2</a:t>
            </a:r>
            <a:r>
              <a:rPr lang="en-US" b="1" kern="1400" spc="10" dirty="0">
                <a:latin typeface="Arial" panose="020B0604020202020204" pitchFamily="34" charset="0"/>
                <a:cs typeface="Arial" panose="020B0604020202020204" pitchFamily="34" charset="0"/>
              </a:rPr>
              <a:t>Orphazyme A/S, Copenhagen, Denmark</a:t>
            </a:r>
            <a:endParaRPr lang="en-US" kern="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D5C9FA-CFCC-31DE-4BDD-D4B0DB72B33F}"/>
              </a:ext>
            </a:extLst>
          </p:cNvPr>
          <p:cNvSpPr/>
          <p:nvPr/>
        </p:nvSpPr>
        <p:spPr>
          <a:xfrm>
            <a:off x="-2" y="21422379"/>
            <a:ext cx="32918400" cy="557337"/>
          </a:xfrm>
          <a:prstGeom prst="rect">
            <a:avLst/>
          </a:prstGeom>
          <a:solidFill>
            <a:srgbClr val="2D2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43998D-AAC0-96C8-1308-E4B85F7BB618}"/>
              </a:ext>
            </a:extLst>
          </p:cNvPr>
          <p:cNvSpPr txBox="1"/>
          <p:nvPr/>
        </p:nvSpPr>
        <p:spPr>
          <a:xfrm>
            <a:off x="284480" y="21479188"/>
            <a:ext cx="18836640" cy="615553"/>
          </a:xfrm>
          <a:prstGeom prst="rect">
            <a:avLst/>
          </a:prstGeom>
          <a:noFill/>
        </p:spPr>
        <p:txBody>
          <a:bodyPr wrap="square" lIns="0" tIns="0" rIns="0" bIns="0" anchor="ctr" anchorCtr="0">
            <a:spAutoFit/>
          </a:bodyPr>
          <a:lstStyle/>
          <a:p>
            <a:r>
              <a:rPr lang="en-GB" sz="2000" b="1" dirty="0">
                <a:solidFill>
                  <a:schemeClr val="bg1"/>
                </a:solidFill>
                <a:latin typeface="Arial" panose="020B0604020202020204" pitchFamily="34" charset="0"/>
                <a:cs typeface="Arial" panose="020B0604020202020204" pitchFamily="34" charset="0"/>
              </a:rPr>
              <a:t>42nd Annual SERGG Meeting July 17-19, 2025 Asheville, North Carolina </a:t>
            </a:r>
          </a:p>
          <a:p>
            <a:pPr algn="ctr"/>
            <a:endParaRPr lang="en-US" sz="2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E10FC6-A30F-5447-82C4-ED12618D6F11}"/>
              </a:ext>
            </a:extLst>
          </p:cNvPr>
          <p:cNvSpPr txBox="1"/>
          <p:nvPr/>
        </p:nvSpPr>
        <p:spPr>
          <a:xfrm>
            <a:off x="25906804" y="21437064"/>
            <a:ext cx="6917430" cy="400110"/>
          </a:xfrm>
          <a:prstGeom prst="rect">
            <a:avLst/>
          </a:prstGeom>
          <a:noFill/>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This poster was prepared by Zevra Therapeutics</a:t>
            </a:r>
            <a:endParaRPr lang="en-DK" sz="2000" b="1"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C2348F6-1FE4-30EA-A87C-CD4AB5292696}"/>
              </a:ext>
            </a:extLst>
          </p:cNvPr>
          <p:cNvSpPr/>
          <p:nvPr/>
        </p:nvSpPr>
        <p:spPr>
          <a:xfrm>
            <a:off x="596731" y="3772654"/>
            <a:ext cx="9360069" cy="5333246"/>
          </a:xfrm>
          <a:prstGeom prst="rect">
            <a:avLst/>
          </a:prstGeom>
          <a:solidFill>
            <a:srgbClr val="EB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703FF60-701A-5937-6ECD-FBBD05BE525F}"/>
              </a:ext>
            </a:extLst>
          </p:cNvPr>
          <p:cNvSpPr txBox="1"/>
          <p:nvPr/>
        </p:nvSpPr>
        <p:spPr>
          <a:xfrm>
            <a:off x="593723" y="4303400"/>
            <a:ext cx="9109077" cy="4627643"/>
          </a:xfrm>
          <a:prstGeom prst="rect">
            <a:avLst/>
          </a:prstGeom>
          <a:noFill/>
        </p:spPr>
        <p:txBody>
          <a:bodyPr wrap="square" lIns="108000" tIns="0" rIns="108000" bIns="0">
            <a:noAutofit/>
          </a:bodyPr>
          <a:lstStyle/>
          <a:p>
            <a:pPr marL="266700" indent="-266700">
              <a:buClr>
                <a:srgbClr val="737376"/>
              </a:buClr>
              <a:buSzPct val="120000"/>
              <a:buFont typeface="Arial" panose="020B0604020202020204" pitchFamily="34" charset="0"/>
              <a:buChar char="•"/>
              <a:tabLst>
                <a:tab pos="1524000" algn="l"/>
              </a:tabLst>
            </a:pPr>
            <a:r>
              <a:rPr lang="en-US" sz="2000" dirty="0">
                <a:latin typeface="Arial" panose="020B0604020202020204" pitchFamily="34" charset="0"/>
                <a:cs typeface="Arial" panose="020B0604020202020204" pitchFamily="34" charset="0"/>
              </a:rPr>
              <a:t>Niemann-Pick disease type C (NPC) is an ultra-rare and fatal neurodegenerative disease (1:100,000 live births). It is a highly heterogeneous disease with relentlessly progressive symptoms. </a:t>
            </a:r>
          </a:p>
          <a:p>
            <a:pPr marL="266700" indent="-266700">
              <a:buClr>
                <a:srgbClr val="737376"/>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In NPC, normal lysosomal function is disrupted by mutations in the </a:t>
            </a:r>
            <a:r>
              <a:rPr lang="en-US" sz="2000" i="1" dirty="0">
                <a:latin typeface="Arial" panose="020B0604020202020204" pitchFamily="34" charset="0"/>
                <a:cs typeface="Arial" panose="020B0604020202020204" pitchFamily="34" charset="0"/>
              </a:rPr>
              <a:t>NPC1</a:t>
            </a:r>
            <a:r>
              <a:rPr lang="en-US" sz="2000" dirty="0">
                <a:latin typeface="Arial" panose="020B0604020202020204" pitchFamily="34" charset="0"/>
                <a:cs typeface="Arial" panose="020B0604020202020204" pitchFamily="34" charset="0"/>
              </a:rPr>
              <a:t> (95% of cases) or </a:t>
            </a:r>
            <a:r>
              <a:rPr lang="en-US" sz="2000" i="1" dirty="0">
                <a:latin typeface="Arial" panose="020B0604020202020204" pitchFamily="34" charset="0"/>
                <a:cs typeface="Arial" panose="020B0604020202020204" pitchFamily="34" charset="0"/>
              </a:rPr>
              <a:t>NPC2</a:t>
            </a:r>
            <a:r>
              <a:rPr lang="en-US" sz="2000" dirty="0">
                <a:latin typeface="Arial" panose="020B0604020202020204" pitchFamily="34" charset="0"/>
                <a:cs typeface="Arial" panose="020B0604020202020204" pitchFamily="34" charset="0"/>
              </a:rPr>
              <a:t> genes. </a:t>
            </a:r>
          </a:p>
          <a:p>
            <a:pPr marL="266700" indent="-266700">
              <a:buClr>
                <a:srgbClr val="737376"/>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The dysfunction of either of these genes results in a reduced amount of properly folded and mature NPC protein, or even a complete lack of NPC protein. </a:t>
            </a:r>
          </a:p>
          <a:p>
            <a:pPr marL="266700" indent="-266700">
              <a:buClr>
                <a:srgbClr val="737376"/>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The consequence is lysosomal dysfunction with accumulation of unesterified cholesterol in lysosomes and late endosomes which is toxic to the cell and causes neurodegeneration and peripheral organ dysfunction.</a:t>
            </a:r>
          </a:p>
          <a:p>
            <a:pPr marL="266700" indent="-266700">
              <a:buClr>
                <a:srgbClr val="737376"/>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Arimoclomol, an orally available small molecule, is an FDA-approved treatment for NPC when used in combination with miglustat. </a:t>
            </a:r>
          </a:p>
          <a:p>
            <a:pPr marL="266700" indent="-266700">
              <a:buClr>
                <a:srgbClr val="737376"/>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The purpose of the in vitro studies was to explore the pathways by which arimoclomol targets the pathophysiology of NPC.</a:t>
            </a:r>
          </a:p>
        </p:txBody>
      </p:sp>
      <p:sp>
        <p:nvSpPr>
          <p:cNvPr id="18" name="Rectangle 17">
            <a:extLst>
              <a:ext uri="{FF2B5EF4-FFF2-40B4-BE49-F238E27FC236}">
                <a16:creationId xmlns:a16="http://schemas.microsoft.com/office/drawing/2014/main" id="{6F3BD45D-BF7B-DDE8-9816-C1B8CDEE4C07}"/>
              </a:ext>
            </a:extLst>
          </p:cNvPr>
          <p:cNvSpPr/>
          <p:nvPr/>
        </p:nvSpPr>
        <p:spPr>
          <a:xfrm>
            <a:off x="596731" y="3639750"/>
            <a:ext cx="9360069" cy="144000"/>
          </a:xfrm>
          <a:prstGeom prst="rect">
            <a:avLst/>
          </a:prstGeom>
          <a:solidFill>
            <a:srgbClr val="737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737376"/>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C0D6584-FCD5-81BA-1429-52F55426DAED}"/>
              </a:ext>
            </a:extLst>
          </p:cNvPr>
          <p:cNvSpPr txBox="1"/>
          <p:nvPr/>
        </p:nvSpPr>
        <p:spPr>
          <a:xfrm>
            <a:off x="596732" y="3854007"/>
            <a:ext cx="9355306" cy="467955"/>
          </a:xfrm>
          <a:prstGeom prst="rect">
            <a:avLst/>
          </a:prstGeom>
          <a:noFill/>
        </p:spPr>
        <p:txBody>
          <a:bodyPr wrap="square" lIns="180000" tIns="0" rIns="0" bIns="0">
            <a:noAutofit/>
          </a:bodyPr>
          <a:lstStyle/>
          <a:p>
            <a:r>
              <a:rPr lang="en-US" sz="2400" b="1" dirty="0">
                <a:solidFill>
                  <a:srgbClr val="2D2561"/>
                </a:solidFill>
                <a:latin typeface="Arial" panose="020B0604020202020204" pitchFamily="34" charset="0"/>
                <a:cs typeface="Arial" panose="020B0604020202020204" pitchFamily="34" charset="0"/>
              </a:rPr>
              <a:t>BACKGROUND AND OBJECTIVE</a:t>
            </a:r>
            <a:endParaRPr lang="en-DK" sz="2400" b="1" dirty="0">
              <a:solidFill>
                <a:srgbClr val="2D256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CEA1B9A-E2C5-BB18-DE25-8BE5B76D66DF}"/>
              </a:ext>
            </a:extLst>
          </p:cNvPr>
          <p:cNvSpPr txBox="1"/>
          <p:nvPr/>
        </p:nvSpPr>
        <p:spPr>
          <a:xfrm>
            <a:off x="596900" y="9513318"/>
            <a:ext cx="9352131" cy="467955"/>
          </a:xfrm>
          <a:prstGeom prst="rect">
            <a:avLst/>
          </a:prstGeom>
          <a:noFill/>
        </p:spPr>
        <p:txBody>
          <a:bodyPr wrap="square" lIns="0" tIns="0" rIns="0" bIns="0">
            <a:noAutofit/>
          </a:bodyPr>
          <a:lstStyle/>
          <a:p>
            <a:r>
              <a:rPr lang="en-US" sz="2400" b="1" dirty="0">
                <a:solidFill>
                  <a:srgbClr val="2D2561"/>
                </a:solidFill>
                <a:latin typeface="Arial" panose="020B0604020202020204" pitchFamily="34" charset="0"/>
                <a:cs typeface="Arial" panose="020B0604020202020204" pitchFamily="34" charset="0"/>
              </a:rPr>
              <a:t>RESULTS</a:t>
            </a:r>
            <a:endParaRPr lang="en-DK" sz="2400" b="1" dirty="0">
              <a:solidFill>
                <a:srgbClr val="2D256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7B2C185-A3F6-EDB4-86B9-36CBC785356E}"/>
              </a:ext>
            </a:extLst>
          </p:cNvPr>
          <p:cNvSpPr/>
          <p:nvPr/>
        </p:nvSpPr>
        <p:spPr>
          <a:xfrm>
            <a:off x="596900" y="9299061"/>
            <a:ext cx="9352131" cy="144000"/>
          </a:xfrm>
          <a:prstGeom prst="rect">
            <a:avLst/>
          </a:prstGeom>
          <a:solidFill>
            <a:srgbClr val="13A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6BC8C2"/>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C968DD0-72D5-B1EC-B7A8-5E040E9F9053}"/>
              </a:ext>
            </a:extLst>
          </p:cNvPr>
          <p:cNvSpPr txBox="1"/>
          <p:nvPr/>
        </p:nvSpPr>
        <p:spPr>
          <a:xfrm>
            <a:off x="596900" y="13688451"/>
            <a:ext cx="9280525" cy="1015663"/>
          </a:xfrm>
          <a:prstGeom prst="rect">
            <a:avLst/>
          </a:prstGeom>
          <a:noFill/>
        </p:spPr>
        <p:txBody>
          <a:bodyPr wrap="square" lIns="0" tIns="0" rIns="0" bIns="0">
            <a:spAutoFit/>
          </a:bodyPr>
          <a:lstStyle/>
          <a:p>
            <a:r>
              <a:rPr lang="en-US" sz="1100" dirty="0">
                <a:latin typeface="Arial" panose="020B0604020202020204" pitchFamily="34" charset="0"/>
                <a:cs typeface="Arial" panose="020B0604020202020204" pitchFamily="34" charset="0"/>
              </a:rPr>
              <a:t>Relative gene expression following 5-day treatment with 400 nM arimoclomol vs control (PBS). Left: NPC1, NPC2, GBA, GLA, SQSTM1, and MCOLN1 (values on left y-axis). Right: RRAGD (shown separately as the expression rate was markedly higher compared to the other genes). </a:t>
            </a:r>
          </a:p>
          <a:p>
            <a:r>
              <a:rPr lang="en-US" sz="1100" dirty="0">
                <a:latin typeface="Arial" panose="020B0604020202020204" pitchFamily="34" charset="0"/>
                <a:cs typeface="Arial" panose="020B0604020202020204" pitchFamily="34" charset="0"/>
              </a:rPr>
              <a:t>Gene quantification was performed by quantitative RT-PCR. Treatment effects were evaluated by a paired 2-tailed t-test: *p &lt; </a:t>
            </a:r>
            <a:r>
              <a:rPr lang="el-GR" sz="1100" dirty="0">
                <a:latin typeface="Arial" panose="020B0604020202020204" pitchFamily="34" charset="0"/>
                <a:cs typeface="Arial" panose="020B0604020202020204" pitchFamily="34" charset="0"/>
              </a:rPr>
              <a:t>0.05, **</a:t>
            </a:r>
            <a:r>
              <a:rPr lang="en-US" sz="1100" dirty="0">
                <a:latin typeface="Arial" panose="020B0604020202020204" pitchFamily="34" charset="0"/>
                <a:cs typeface="Arial" panose="020B0604020202020204" pitchFamily="34" charset="0"/>
              </a:rPr>
              <a:t>p &lt;</a:t>
            </a:r>
            <a:r>
              <a:rPr lang="el-GR" sz="1100" dirty="0">
                <a:latin typeface="Arial" panose="020B0604020202020204" pitchFamily="34" charset="0"/>
                <a:cs typeface="Arial" panose="020B0604020202020204" pitchFamily="34" charset="0"/>
              </a:rPr>
              <a:t> 0.01. </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CLEAR = coordinated lysosomal expression and regulation; GBA = </a:t>
            </a:r>
            <a:r>
              <a:rPr lang="el-GR" sz="1100" dirty="0">
                <a:latin typeface="Arial" panose="020B0604020202020204" pitchFamily="34" charset="0"/>
                <a:cs typeface="Arial" panose="020B0604020202020204" pitchFamily="34" charset="0"/>
              </a:rPr>
              <a:t>β</a:t>
            </a:r>
            <a:r>
              <a:rPr lang="en-US" sz="1100" dirty="0">
                <a:latin typeface="Arial" panose="020B0604020202020204" pitchFamily="34" charset="0"/>
                <a:cs typeface="Arial" panose="020B0604020202020204" pitchFamily="34" charset="0"/>
              </a:rPr>
              <a:t>-glucosylceramidase; GLA = </a:t>
            </a:r>
            <a:r>
              <a:rPr lang="el-GR" sz="1100" dirty="0">
                <a:latin typeface="Arial" panose="020B0604020202020204" pitchFamily="34" charset="0"/>
                <a:cs typeface="Arial" panose="020B0604020202020204" pitchFamily="34" charset="0"/>
              </a:rPr>
              <a:t>α</a:t>
            </a:r>
            <a:r>
              <a:rPr lang="en-US" sz="1100" dirty="0">
                <a:latin typeface="Arial" panose="020B0604020202020204" pitchFamily="34" charset="0"/>
                <a:cs typeface="Arial" panose="020B0604020202020204" pitchFamily="34" charset="0"/>
              </a:rPr>
              <a:t>-galactosidase; MCOLN1 = mucolipin TRP cation channel 1; NPC1/ 2 = NPC intracellular cholesterol transporter 1/2; PBS = phosphate buffered saline; RRAGD = Ras related GTP binding D; </a:t>
            </a:r>
          </a:p>
          <a:p>
            <a:r>
              <a:rPr lang="en-US" sz="1100" dirty="0">
                <a:latin typeface="Arial" panose="020B0604020202020204" pitchFamily="34" charset="0"/>
                <a:cs typeface="Arial" panose="020B0604020202020204" pitchFamily="34" charset="0"/>
              </a:rPr>
              <a:t>RT-PCR = reverse transcription quantitative polymerase chain reaction; SEM = standard error of the mean; SQSTM1 = sequestosom. </a:t>
            </a:r>
          </a:p>
        </p:txBody>
      </p:sp>
      <p:sp>
        <p:nvSpPr>
          <p:cNvPr id="25" name="TextBox 24">
            <a:extLst>
              <a:ext uri="{FF2B5EF4-FFF2-40B4-BE49-F238E27FC236}">
                <a16:creationId xmlns:a16="http://schemas.microsoft.com/office/drawing/2014/main" id="{942A1854-B586-60FC-E5CD-81E36C1B379B}"/>
              </a:ext>
            </a:extLst>
          </p:cNvPr>
          <p:cNvSpPr txBox="1"/>
          <p:nvPr/>
        </p:nvSpPr>
        <p:spPr>
          <a:xfrm>
            <a:off x="596900" y="9961269"/>
            <a:ext cx="9355137" cy="677108"/>
          </a:xfrm>
          <a:prstGeom prst="rect">
            <a:avLst/>
          </a:prstGeom>
          <a:noFill/>
        </p:spPr>
        <p:txBody>
          <a:bodyPr wrap="square" lIns="0" tIns="0" rIns="0" bIns="0" rtlCol="0">
            <a:spAutoFit/>
          </a:bodyPr>
          <a:lstStyle/>
          <a:p>
            <a:r>
              <a:rPr lang="en-US" sz="2200" b="1" dirty="0">
                <a:latin typeface="Arial" panose="020B0604020202020204" pitchFamily="34" charset="0"/>
                <a:cs typeface="Arial" panose="020B0604020202020204" pitchFamily="34" charset="0"/>
              </a:rPr>
              <a:t>Figure 2: Transcription upregulation of selected CLEAR network genes after arimoclomol treatment in wild type fibroblasts </a:t>
            </a:r>
          </a:p>
        </p:txBody>
      </p:sp>
      <p:sp>
        <p:nvSpPr>
          <p:cNvPr id="2" name="TextBox 1">
            <a:extLst>
              <a:ext uri="{FF2B5EF4-FFF2-40B4-BE49-F238E27FC236}">
                <a16:creationId xmlns:a16="http://schemas.microsoft.com/office/drawing/2014/main" id="{3FC0BB53-FEF2-EA31-DAA4-9DF3536B119B}"/>
              </a:ext>
            </a:extLst>
          </p:cNvPr>
          <p:cNvSpPr txBox="1"/>
          <p:nvPr/>
        </p:nvSpPr>
        <p:spPr>
          <a:xfrm>
            <a:off x="596900" y="14808959"/>
            <a:ext cx="9355137" cy="677108"/>
          </a:xfrm>
          <a:prstGeom prst="rect">
            <a:avLst/>
          </a:prstGeom>
          <a:noFill/>
        </p:spPr>
        <p:txBody>
          <a:bodyPr wrap="square" lIns="0" tIns="0" rIns="0" bIns="0" rtlCol="0">
            <a:spAutoFit/>
          </a:bodyPr>
          <a:lstStyle/>
          <a:p>
            <a:r>
              <a:rPr lang="en-US" sz="2200" b="1" dirty="0">
                <a:latin typeface="Arial" panose="020B0604020202020204" pitchFamily="34" charset="0"/>
                <a:cs typeface="Arial" panose="020B0604020202020204" pitchFamily="34" charset="0"/>
              </a:rPr>
              <a:t>Figure 3: Arimoclomol increases the concentration of NPC1 protein across all tested NPC1 genotypes in human NPC fibroblasts</a:t>
            </a:r>
          </a:p>
        </p:txBody>
      </p:sp>
      <p:sp>
        <p:nvSpPr>
          <p:cNvPr id="13" name="TextBox 12">
            <a:extLst>
              <a:ext uri="{FF2B5EF4-FFF2-40B4-BE49-F238E27FC236}">
                <a16:creationId xmlns:a16="http://schemas.microsoft.com/office/drawing/2014/main" id="{7D6E4266-0420-9E0E-DAC3-CA274B2D989B}"/>
              </a:ext>
            </a:extLst>
          </p:cNvPr>
          <p:cNvSpPr txBox="1"/>
          <p:nvPr/>
        </p:nvSpPr>
        <p:spPr>
          <a:xfrm>
            <a:off x="593724" y="20028532"/>
            <a:ext cx="9355307" cy="467955"/>
          </a:xfrm>
          <a:prstGeom prst="rect">
            <a:avLst/>
          </a:prstGeom>
          <a:noFill/>
        </p:spPr>
        <p:txBody>
          <a:bodyPr wrap="square" lIns="0" tIns="0" rIns="0" bIns="0">
            <a:noAutofit/>
          </a:bodyPr>
          <a:lstStyle/>
          <a:p>
            <a:r>
              <a:rPr lang="en-US" sz="2400" b="1" dirty="0">
                <a:solidFill>
                  <a:srgbClr val="2D2561"/>
                </a:solidFill>
                <a:latin typeface="Arial" panose="020B0604020202020204" pitchFamily="34" charset="0"/>
                <a:cs typeface="Arial" panose="020B0604020202020204" pitchFamily="34" charset="0"/>
              </a:rPr>
              <a:t>METHODS AND STATISTICS</a:t>
            </a:r>
          </a:p>
        </p:txBody>
      </p:sp>
      <p:sp>
        <p:nvSpPr>
          <p:cNvPr id="14" name="Rectangle 13">
            <a:extLst>
              <a:ext uri="{FF2B5EF4-FFF2-40B4-BE49-F238E27FC236}">
                <a16:creationId xmlns:a16="http://schemas.microsoft.com/office/drawing/2014/main" id="{F66AA499-23DA-5A9F-72C8-6A6E7AE41E27}"/>
              </a:ext>
            </a:extLst>
          </p:cNvPr>
          <p:cNvSpPr/>
          <p:nvPr/>
        </p:nvSpPr>
        <p:spPr>
          <a:xfrm>
            <a:off x="596900" y="19814275"/>
            <a:ext cx="9359900" cy="144000"/>
          </a:xfrm>
          <a:prstGeom prst="rect">
            <a:avLst/>
          </a:prstGeom>
          <a:solidFill>
            <a:srgbClr val="13A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6BC8C2"/>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2A1A0A4-3DBE-C774-2207-07E426CAA661}"/>
              </a:ext>
            </a:extLst>
          </p:cNvPr>
          <p:cNvSpPr txBox="1"/>
          <p:nvPr/>
        </p:nvSpPr>
        <p:spPr>
          <a:xfrm>
            <a:off x="596900" y="19125421"/>
            <a:ext cx="9355138" cy="507831"/>
          </a:xfrm>
          <a:prstGeom prst="rect">
            <a:avLst/>
          </a:prstGeom>
          <a:noFill/>
        </p:spPr>
        <p:txBody>
          <a:bodyPr wrap="square" lIns="0" tIns="0" rIns="0" bIns="0">
            <a:spAutoFit/>
          </a:bodyPr>
          <a:lstStyle/>
          <a:p>
            <a:r>
              <a:rPr lang="en-US" sz="1100" dirty="0">
                <a:latin typeface="Arial" panose="020B0604020202020204" pitchFamily="34" charset="0"/>
                <a:cs typeface="Arial" panose="020B0604020202020204" pitchFamily="34" charset="0"/>
              </a:rPr>
              <a:t>Data are presented as the mean change in % + SEM of NPC1 protein expression after arimoclomol treatment for 5 days, relative to PBS-treated control cells from a total of 3 to 5 independent experiments. NPC1 levels have been normalized to tubulin for 1061T/I1061T and P1007A/null, and to ponceau staining of total protein for the other cell lines. *p&lt;0.05, **p&lt;0.01, ***p&lt;0.001, ****p&lt;0.0001.</a:t>
            </a:r>
          </a:p>
        </p:txBody>
      </p:sp>
      <p:sp>
        <p:nvSpPr>
          <p:cNvPr id="27" name="TextBox 26">
            <a:extLst>
              <a:ext uri="{FF2B5EF4-FFF2-40B4-BE49-F238E27FC236}">
                <a16:creationId xmlns:a16="http://schemas.microsoft.com/office/drawing/2014/main" id="{724D6C0D-3D79-B5DB-8677-2BA76C8B302C}"/>
              </a:ext>
            </a:extLst>
          </p:cNvPr>
          <p:cNvSpPr txBox="1"/>
          <p:nvPr/>
        </p:nvSpPr>
        <p:spPr>
          <a:xfrm>
            <a:off x="593722" y="20483319"/>
            <a:ext cx="5883278" cy="646331"/>
          </a:xfrm>
          <a:prstGeom prst="rect">
            <a:avLst/>
          </a:prstGeom>
          <a:noFill/>
        </p:spPr>
        <p:txBody>
          <a:bodyPr wrap="square" lIns="0" tIns="0" rIns="0" bIns="0">
            <a:spAutoFit/>
          </a:bodyPr>
          <a:lstStyle/>
          <a:p>
            <a:r>
              <a:rPr lang="en-US" sz="1400" dirty="0">
                <a:latin typeface="Arial" panose="020B0604020202020204" pitchFamily="34" charset="0"/>
                <a:cs typeface="Arial" panose="020B0604020202020204" pitchFamily="34" charset="0"/>
              </a:rPr>
              <a:t>For the full Results including data not shown on the present poster, detailed description of Methods and Statistic, and Supplementary Data, please scan this QR code to the full article.</a:t>
            </a:r>
          </a:p>
        </p:txBody>
      </p:sp>
      <p:sp>
        <p:nvSpPr>
          <p:cNvPr id="29" name="TextBox 28">
            <a:extLst>
              <a:ext uri="{FF2B5EF4-FFF2-40B4-BE49-F238E27FC236}">
                <a16:creationId xmlns:a16="http://schemas.microsoft.com/office/drawing/2014/main" id="{7F81F14F-9ED8-A74C-DA8E-EA9675437AB8}"/>
              </a:ext>
            </a:extLst>
          </p:cNvPr>
          <p:cNvSpPr txBox="1"/>
          <p:nvPr/>
        </p:nvSpPr>
        <p:spPr>
          <a:xfrm>
            <a:off x="10185400" y="13186294"/>
            <a:ext cx="12550775" cy="467955"/>
          </a:xfrm>
          <a:prstGeom prst="rect">
            <a:avLst/>
          </a:prstGeom>
          <a:noFill/>
        </p:spPr>
        <p:txBody>
          <a:bodyPr wrap="square" lIns="0" tIns="0" rIns="0" bIns="0">
            <a:noAutofit/>
          </a:bodyPr>
          <a:lstStyle/>
          <a:p>
            <a:r>
              <a:rPr lang="en-US" sz="2400" b="1" dirty="0">
                <a:solidFill>
                  <a:srgbClr val="2D2561"/>
                </a:solidFill>
                <a:latin typeface="Arial" panose="020B0604020202020204" pitchFamily="34" charset="0"/>
                <a:cs typeface="Arial" panose="020B0604020202020204" pitchFamily="34" charset="0"/>
              </a:rPr>
              <a:t>RESULTS</a:t>
            </a:r>
          </a:p>
        </p:txBody>
      </p:sp>
      <p:sp>
        <p:nvSpPr>
          <p:cNvPr id="30" name="Rectangle 29">
            <a:extLst>
              <a:ext uri="{FF2B5EF4-FFF2-40B4-BE49-F238E27FC236}">
                <a16:creationId xmlns:a16="http://schemas.microsoft.com/office/drawing/2014/main" id="{AE8BF159-B47A-4571-34F0-F5B1EEB856A4}"/>
              </a:ext>
            </a:extLst>
          </p:cNvPr>
          <p:cNvSpPr/>
          <p:nvPr/>
        </p:nvSpPr>
        <p:spPr>
          <a:xfrm>
            <a:off x="10185400" y="12972037"/>
            <a:ext cx="12550775" cy="144000"/>
          </a:xfrm>
          <a:prstGeom prst="rect">
            <a:avLst/>
          </a:prstGeom>
          <a:solidFill>
            <a:srgbClr val="13A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6BC8C2"/>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EC8D05B-FB23-D280-D1CD-20E65BFEDD6B}"/>
              </a:ext>
            </a:extLst>
          </p:cNvPr>
          <p:cNvSpPr txBox="1"/>
          <p:nvPr/>
        </p:nvSpPr>
        <p:spPr>
          <a:xfrm>
            <a:off x="10190162" y="13623926"/>
            <a:ext cx="12542839" cy="7458099"/>
          </a:xfrm>
          <a:prstGeom prst="rect">
            <a:avLst/>
          </a:prstGeom>
          <a:noFill/>
        </p:spPr>
        <p:txBody>
          <a:bodyPr wrap="square" lIns="0" tIns="0" rIns="180000" bIns="0" numCol="2" spcCol="228600" anchor="t">
            <a:noAutofit/>
          </a:bodyPr>
          <a:lstStyle/>
          <a:p>
            <a:pPr marL="266700" indent="-266700">
              <a:spcAft>
                <a:spcPts val="600"/>
              </a:spcAft>
              <a:buClr>
                <a:srgbClr val="737376"/>
              </a:buClr>
              <a:buFont typeface="Arial" panose="020B0604020202020204" pitchFamily="34" charset="0"/>
              <a:buChar char="•"/>
            </a:pPr>
            <a:r>
              <a:rPr lang="en-US" sz="2000" kern="1400" dirty="0">
                <a:latin typeface="Arial" panose="020B0604020202020204" pitchFamily="34" charset="0"/>
                <a:cs typeface="Arial" panose="020B0604020202020204" pitchFamily="34" charset="0"/>
              </a:rPr>
              <a:t>The results presented below outlines how arimoclomol can target NPC etiology through multiple mechanistic pathways making it relevant both when NPC is caused by functional null mutations and missense mutations. The proposed mechanism of action of arimoclomol is illustrated in </a:t>
            </a:r>
            <a:r>
              <a:rPr lang="en-US" sz="2000" b="1" kern="1400" dirty="0">
                <a:latin typeface="Arial" panose="020B0604020202020204" pitchFamily="34" charset="0"/>
                <a:cs typeface="Arial" panose="020B0604020202020204" pitchFamily="34" charset="0"/>
              </a:rPr>
              <a:t>Figure 1</a:t>
            </a:r>
            <a:r>
              <a:rPr lang="en-US" sz="2000" kern="1400" dirty="0">
                <a:latin typeface="Arial" panose="020B0604020202020204" pitchFamily="34" charset="0"/>
                <a:cs typeface="Arial" panose="020B0604020202020204" pitchFamily="34" charset="0"/>
              </a:rPr>
              <a:t>. </a:t>
            </a:r>
          </a:p>
          <a:p>
            <a:pPr marL="266700" indent="-266700">
              <a:spcAft>
                <a:spcPts val="600"/>
              </a:spcAft>
              <a:buClr>
                <a:srgbClr val="737376"/>
              </a:buClr>
              <a:buFont typeface="Arial" panose="020B0604020202020204" pitchFamily="34" charset="0"/>
              <a:buChar char="•"/>
            </a:pPr>
            <a:r>
              <a:rPr lang="en-US" sz="2000" kern="1400" dirty="0">
                <a:latin typeface="Arial" panose="020B0604020202020204" pitchFamily="34" charset="0"/>
                <a:cs typeface="Arial" panose="020B0604020202020204" pitchFamily="34" charset="0"/>
              </a:rPr>
              <a:t>Transcriptional upregulation with arimoclomol (400 μM) was observed for all tested CLEAR genes related to lysosomal function (</a:t>
            </a:r>
            <a:r>
              <a:rPr lang="en-US" sz="2000" i="1" kern="1400" dirty="0">
                <a:latin typeface="Arial" panose="020B0604020202020204" pitchFamily="34" charset="0"/>
                <a:cs typeface="Arial" panose="020B0604020202020204" pitchFamily="34" charset="0"/>
              </a:rPr>
              <a:t>NPC1, NPC2, GBA, GLA, MCOLN1, RRAGD, SQSTM1</a:t>
            </a:r>
            <a:r>
              <a:rPr lang="en-US" sz="2000" kern="1400" dirty="0">
                <a:latin typeface="Arial" panose="020B0604020202020204" pitchFamily="34" charset="0"/>
                <a:cs typeface="Arial" panose="020B0604020202020204" pitchFamily="34" charset="0"/>
              </a:rPr>
              <a:t>) in healthy human fibroblasts (</a:t>
            </a:r>
            <a:r>
              <a:rPr lang="en-US" sz="2000" b="1" kern="1400" dirty="0">
                <a:latin typeface="Arial" panose="020B0604020202020204" pitchFamily="34" charset="0"/>
                <a:cs typeface="Arial" panose="020B0604020202020204" pitchFamily="34" charset="0"/>
              </a:rPr>
              <a:t>Figure 2</a:t>
            </a:r>
            <a:r>
              <a:rPr lang="en-US" sz="2000" kern="1400" dirty="0">
                <a:latin typeface="Arial" panose="020B0604020202020204" pitchFamily="34" charset="0"/>
                <a:cs typeface="Arial" panose="020B0604020202020204" pitchFamily="34" charset="0"/>
              </a:rPr>
              <a:t>).</a:t>
            </a:r>
          </a:p>
          <a:p>
            <a:pPr marL="266700" lvl="0" indent="-266700">
              <a:spcAft>
                <a:spcPts val="600"/>
              </a:spcAft>
              <a:buClr>
                <a:srgbClr val="737376"/>
              </a:buClr>
              <a:buFont typeface="Arial" panose="020B0604020202020204" pitchFamily="34" charset="0"/>
              <a:buChar char="•"/>
              <a:defRPr/>
            </a:pPr>
            <a:r>
              <a:rPr lang="en-US" sz="2000" kern="1400" dirty="0">
                <a:latin typeface="Arial" panose="020B0604020202020204" pitchFamily="34" charset="0"/>
                <a:cs typeface="Arial" panose="020B0604020202020204" pitchFamily="34" charset="0"/>
              </a:rPr>
              <a:t>After 1 day of treatment with arimoclomol, the translocation of TFE3 from the cytosol to the nucleus was significantly increased compared to vehicle in both healthy human and NPC patient fibroblasts across 3 genotypes containing either the I1061T or P1007A mutation (data not shown)</a:t>
            </a:r>
            <a:r>
              <a:rPr lang="en-US" sz="2000" b="1" kern="1400" dirty="0">
                <a:latin typeface="Arial" panose="020B0604020202020204" pitchFamily="34" charset="0"/>
                <a:cs typeface="Arial" panose="020B0604020202020204" pitchFamily="34" charset="0"/>
              </a:rPr>
              <a:t>.</a:t>
            </a:r>
          </a:p>
          <a:p>
            <a:pPr marL="266700" indent="-266700">
              <a:spcAft>
                <a:spcPts val="600"/>
              </a:spcAft>
              <a:buClr>
                <a:srgbClr val="737376"/>
              </a:buClr>
              <a:buFont typeface="Arial" panose="020B0604020202020204" pitchFamily="34" charset="0"/>
              <a:buChar char="•"/>
              <a:defRPr/>
            </a:pPr>
            <a:r>
              <a:rPr lang="en-US" sz="2000" kern="1400" dirty="0">
                <a:latin typeface="Arial" panose="020B0604020202020204" pitchFamily="34" charset="0"/>
                <a:cs typeface="Arial" panose="020B0604020202020204" pitchFamily="34" charset="0"/>
              </a:rPr>
              <a:t>Arimoclomol (0–400 μM) increased NPC1 protein concentrations in all genotypes in a dose-dependent manner with the greatest effects observed in the I1061T/I1061T genotype (</a:t>
            </a:r>
            <a:r>
              <a:rPr lang="en-US" sz="2000" b="1" kern="1400" dirty="0">
                <a:latin typeface="Arial" panose="020B0604020202020204" pitchFamily="34" charset="0"/>
                <a:cs typeface="Arial" panose="020B0604020202020204" pitchFamily="34" charset="0"/>
              </a:rPr>
              <a:t>Figure 3</a:t>
            </a:r>
            <a:r>
              <a:rPr lang="en-US" sz="2000" kern="1400" dirty="0">
                <a:latin typeface="Arial" panose="020B0604020202020204" pitchFamily="34" charset="0"/>
                <a:cs typeface="Arial" panose="020B0604020202020204" pitchFamily="34" charset="0"/>
              </a:rPr>
              <a:t>).</a:t>
            </a:r>
          </a:p>
          <a:p>
            <a:pPr>
              <a:spcAft>
                <a:spcPts val="600"/>
              </a:spcAft>
              <a:buClr>
                <a:srgbClr val="737376"/>
              </a:buClr>
              <a:defRPr/>
            </a:pPr>
            <a:endParaRPr lang="en-US" sz="2000" kern="1400" dirty="0">
              <a:latin typeface="Arial" panose="020B0604020202020204" pitchFamily="34" charset="0"/>
              <a:cs typeface="Arial" panose="020B0604020202020204" pitchFamily="34" charset="0"/>
            </a:endParaRPr>
          </a:p>
          <a:p>
            <a:pPr marL="266700" lvl="0" indent="-266700">
              <a:spcAft>
                <a:spcPts val="600"/>
              </a:spcAft>
              <a:buClr>
                <a:srgbClr val="737376"/>
              </a:buClr>
              <a:buFont typeface="Arial" panose="020B0604020202020204" pitchFamily="34" charset="0"/>
              <a:buChar char="•"/>
              <a:defRPr/>
            </a:pPr>
            <a:r>
              <a:rPr lang="en-US" sz="2000" kern="1400" dirty="0">
                <a:latin typeface="Arial" panose="020B0604020202020204" pitchFamily="34" charset="0"/>
                <a:cs typeface="Arial" panose="020B0604020202020204" pitchFamily="34" charset="0"/>
              </a:rPr>
              <a:t>A dose-dependent (0–400 μM) arimoclomol-enhanced translocation of TFE3 and TFEB from the cytosol to the nucleus was demonstrated in HeLa cells treated with the NPC1 protein inhibitor U-18666A that induces an NPC like phenotype (data not shown). The results show that the impaired function of NPC1 protein alone promote some translocation of TFE3/TFEB to the nucleus indicating that the NPC phenotype is more sensitive to TFE3/TFEB activation by arimoclomol.</a:t>
            </a:r>
          </a:p>
          <a:p>
            <a:pPr marL="266700" lvl="0" indent="-266700">
              <a:spcAft>
                <a:spcPts val="600"/>
              </a:spcAft>
              <a:buClr>
                <a:srgbClr val="737376"/>
              </a:buClr>
              <a:buFont typeface="Arial" panose="020B0604020202020204" pitchFamily="34" charset="0"/>
              <a:buChar char="•"/>
              <a:defRPr/>
            </a:pPr>
            <a:r>
              <a:rPr lang="en-US" sz="2000" kern="1400" dirty="0">
                <a:latin typeface="Arial" panose="020B0604020202020204" pitchFamily="34" charset="0"/>
                <a:cs typeface="Arial" panose="020B0604020202020204" pitchFamily="34" charset="0"/>
              </a:rPr>
              <a:t>Treatment with arimoclomol (400 μM) was shown to significantly enhance the binding of TFE3 to the CLEAR promoter elements of </a:t>
            </a:r>
            <a:r>
              <a:rPr lang="en-US" sz="2000" i="1" kern="1400" dirty="0">
                <a:latin typeface="Arial" panose="020B0604020202020204" pitchFamily="34" charset="0"/>
                <a:cs typeface="Arial" panose="020B0604020202020204" pitchFamily="34" charset="0"/>
              </a:rPr>
              <a:t>NPC1</a:t>
            </a:r>
            <a:r>
              <a:rPr lang="en-US" sz="2000" kern="1400" dirty="0">
                <a:latin typeface="Arial" panose="020B0604020202020204" pitchFamily="34" charset="0"/>
                <a:cs typeface="Arial" panose="020B0604020202020204" pitchFamily="34" charset="0"/>
              </a:rPr>
              <a:t>, </a:t>
            </a:r>
            <a:r>
              <a:rPr lang="en-US" sz="2000" i="1" kern="1400" dirty="0">
                <a:latin typeface="Arial" panose="020B0604020202020204" pitchFamily="34" charset="0"/>
                <a:cs typeface="Arial" panose="020B0604020202020204" pitchFamily="34" charset="0"/>
              </a:rPr>
              <a:t>NPC2</a:t>
            </a:r>
            <a:r>
              <a:rPr lang="en-US" sz="2000" kern="1400" dirty="0">
                <a:latin typeface="Arial" panose="020B0604020202020204" pitchFamily="34" charset="0"/>
                <a:cs typeface="Arial" panose="020B0604020202020204" pitchFamily="34" charset="0"/>
              </a:rPr>
              <a:t>, </a:t>
            </a:r>
            <a:r>
              <a:rPr lang="en-US" sz="2000" i="1" kern="1400" dirty="0">
                <a:latin typeface="Arial" panose="020B0604020202020204" pitchFamily="34" charset="0"/>
                <a:cs typeface="Arial" panose="020B0604020202020204" pitchFamily="34" charset="0"/>
              </a:rPr>
              <a:t>GBA</a:t>
            </a:r>
            <a:r>
              <a:rPr lang="en-US" sz="2000" kern="1400" dirty="0">
                <a:latin typeface="Arial" panose="020B0604020202020204" pitchFamily="34" charset="0"/>
                <a:cs typeface="Arial" panose="020B0604020202020204" pitchFamily="34" charset="0"/>
              </a:rPr>
              <a:t>, </a:t>
            </a:r>
            <a:r>
              <a:rPr lang="en-US" sz="2000" i="1" kern="1400" dirty="0">
                <a:latin typeface="Arial" panose="020B0604020202020204" pitchFamily="34" charset="0"/>
                <a:cs typeface="Arial" panose="020B0604020202020204" pitchFamily="34" charset="0"/>
              </a:rPr>
              <a:t>MCOLN1</a:t>
            </a:r>
            <a:r>
              <a:rPr lang="en-US" sz="2000" kern="1400" dirty="0">
                <a:latin typeface="Arial" panose="020B0604020202020204" pitchFamily="34" charset="0"/>
                <a:cs typeface="Arial" panose="020B0604020202020204" pitchFamily="34" charset="0"/>
              </a:rPr>
              <a:t>, and </a:t>
            </a:r>
            <a:r>
              <a:rPr lang="en-US" sz="2000" i="1" kern="1400" dirty="0">
                <a:latin typeface="Arial" panose="020B0604020202020204" pitchFamily="34" charset="0"/>
                <a:cs typeface="Arial" panose="020B0604020202020204" pitchFamily="34" charset="0"/>
              </a:rPr>
              <a:t>GLA </a:t>
            </a:r>
            <a:r>
              <a:rPr lang="en-US" sz="2000" kern="1400" dirty="0">
                <a:latin typeface="Arial" panose="020B0604020202020204" pitchFamily="34" charset="0"/>
                <a:cs typeface="Arial" panose="020B0604020202020204" pitchFamily="34" charset="0"/>
              </a:rPr>
              <a:t>in healthy human fibroblasts, whereas binding of TFE3 to the negative control </a:t>
            </a:r>
            <a:r>
              <a:rPr lang="en-US" sz="2000" i="1" kern="1400" dirty="0">
                <a:latin typeface="Arial" panose="020B0604020202020204" pitchFamily="34" charset="0"/>
                <a:cs typeface="Arial" panose="020B0604020202020204" pitchFamily="34" charset="0"/>
              </a:rPr>
              <a:t>ACTB </a:t>
            </a:r>
            <a:r>
              <a:rPr lang="en-US" sz="2000" kern="1400" dirty="0">
                <a:latin typeface="Arial" panose="020B0604020202020204" pitchFamily="34" charset="0"/>
                <a:cs typeface="Arial" panose="020B0604020202020204" pitchFamily="34" charset="0"/>
              </a:rPr>
              <a:t>promoter was not affected by arimoclomol (data not shown). </a:t>
            </a:r>
          </a:p>
          <a:p>
            <a:pPr marL="266700" lvl="0" indent="-266700">
              <a:spcAft>
                <a:spcPts val="600"/>
              </a:spcAft>
              <a:buClr>
                <a:srgbClr val="737376"/>
              </a:buClr>
              <a:buFont typeface="Arial" panose="020B0604020202020204" pitchFamily="34" charset="0"/>
              <a:buChar char="•"/>
              <a:defRPr/>
            </a:pPr>
            <a:r>
              <a:rPr lang="en-US" sz="2000" kern="1400" dirty="0">
                <a:latin typeface="Arial" panose="020B0604020202020204" pitchFamily="34" charset="0"/>
                <a:cs typeface="Arial" panose="020B0604020202020204" pitchFamily="34" charset="0"/>
              </a:rPr>
              <a:t>Arimoclomol (100 and 200 μM) increased the cholesterol clearance from the lysosomal compartment demonstrated by reduced filipin staining intensity at prespecified timepoints (7, 14, 21, 28 days), with the most pronounced effect obtained with the highest arimoclomol dose  (</a:t>
            </a:r>
            <a:r>
              <a:rPr lang="en-US" sz="2000" b="1" kern="1400" dirty="0">
                <a:latin typeface="Arial" panose="020B0604020202020204" pitchFamily="34" charset="0"/>
                <a:cs typeface="Arial" panose="020B0604020202020204" pitchFamily="34" charset="0"/>
              </a:rPr>
              <a:t>Figure 4)</a:t>
            </a:r>
            <a:r>
              <a:rPr lang="en-US" sz="2000" kern="1400" dirty="0">
                <a:latin typeface="Arial" panose="020B0604020202020204" pitchFamily="34" charset="0"/>
                <a:cs typeface="Arial" panose="020B0604020202020204" pitchFamily="34" charset="0"/>
              </a:rPr>
              <a:t>. </a:t>
            </a:r>
          </a:p>
        </p:txBody>
      </p:sp>
      <p:sp>
        <p:nvSpPr>
          <p:cNvPr id="34" name="TextBox 33">
            <a:extLst>
              <a:ext uri="{FF2B5EF4-FFF2-40B4-BE49-F238E27FC236}">
                <a16:creationId xmlns:a16="http://schemas.microsoft.com/office/drawing/2014/main" id="{406DAC83-E26B-EA1E-FCDC-0C99B49D291B}"/>
              </a:ext>
            </a:extLst>
          </p:cNvPr>
          <p:cNvSpPr txBox="1"/>
          <p:nvPr/>
        </p:nvSpPr>
        <p:spPr>
          <a:xfrm>
            <a:off x="10190164" y="3788119"/>
            <a:ext cx="11153270" cy="677108"/>
          </a:xfrm>
          <a:prstGeom prst="rect">
            <a:avLst/>
          </a:prstGeom>
          <a:noFill/>
        </p:spPr>
        <p:txBody>
          <a:bodyPr wrap="square" lIns="0" tIns="0" rIns="0" bIns="0" rtlCol="0">
            <a:spAutoFit/>
          </a:bodyPr>
          <a:lstStyle/>
          <a:p>
            <a:r>
              <a:rPr lang="en-US" sz="2200" b="1" dirty="0">
                <a:latin typeface="Arial" panose="020B0604020202020204" pitchFamily="34" charset="0"/>
                <a:cs typeface="Arial" panose="020B0604020202020204" pitchFamily="34" charset="0"/>
              </a:rPr>
              <a:t>Figure 1: Arimoclomol targets the pathophysiology of Niemann-Pick disease type C by two pathways </a:t>
            </a:r>
          </a:p>
        </p:txBody>
      </p:sp>
      <p:sp>
        <p:nvSpPr>
          <p:cNvPr id="35" name="Rectangle 34">
            <a:extLst>
              <a:ext uri="{FF2B5EF4-FFF2-40B4-BE49-F238E27FC236}">
                <a16:creationId xmlns:a16="http://schemas.microsoft.com/office/drawing/2014/main" id="{B45A100E-1168-BDA9-62E5-A63422F3BDBF}"/>
              </a:ext>
            </a:extLst>
          </p:cNvPr>
          <p:cNvSpPr/>
          <p:nvPr/>
        </p:nvSpPr>
        <p:spPr>
          <a:xfrm>
            <a:off x="10185400" y="10044202"/>
            <a:ext cx="2959101" cy="2732633"/>
          </a:xfrm>
          <a:prstGeom prst="rect">
            <a:avLst/>
          </a:prstGeom>
          <a:solidFill>
            <a:srgbClr val="EBECE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24000" rtlCol="0" anchor="ctr"/>
          <a:lstStyle/>
          <a:p>
            <a:pPr algn="ctr"/>
            <a:r>
              <a:rPr lang="en-US" sz="2000" dirty="0">
                <a:solidFill>
                  <a:schemeClr val="tx1"/>
                </a:solidFill>
                <a:latin typeface="Arial" panose="020B0604020202020204" pitchFamily="34" charset="0"/>
                <a:cs typeface="Arial" panose="020B0604020202020204" pitchFamily="34" charset="0"/>
              </a:rPr>
              <a:t>Arimoclomol activates transcription factors leading to upregulation of the CLEAR network genes including </a:t>
            </a:r>
          </a:p>
          <a:p>
            <a:pPr algn="ctr"/>
            <a:r>
              <a:rPr lang="en-US" sz="2000" i="1" dirty="0">
                <a:solidFill>
                  <a:schemeClr val="tx1"/>
                </a:solidFill>
                <a:latin typeface="Arial" panose="020B0604020202020204" pitchFamily="34" charset="0"/>
                <a:cs typeface="Arial" panose="020B0604020202020204" pitchFamily="34" charset="0"/>
              </a:rPr>
              <a:t>NPC1</a:t>
            </a:r>
            <a:r>
              <a:rPr lang="en-US" sz="2000" dirty="0">
                <a:solidFill>
                  <a:schemeClr val="tx1"/>
                </a:solidFill>
                <a:latin typeface="Arial" panose="020B0604020202020204" pitchFamily="34" charset="0"/>
                <a:cs typeface="Arial" panose="020B0604020202020204" pitchFamily="34" charset="0"/>
              </a:rPr>
              <a:t> gene</a:t>
            </a:r>
            <a:r>
              <a:rPr lang="en-US" sz="2000" baseline="30000" dirty="0">
                <a:solidFill>
                  <a:schemeClr val="tx1"/>
                </a:solidFill>
                <a:latin typeface="Arial" panose="020B0604020202020204" pitchFamily="34" charset="0"/>
                <a:cs typeface="Arial" panose="020B0604020202020204" pitchFamily="34" charset="0"/>
              </a:rPr>
              <a:t>1</a:t>
            </a:r>
          </a:p>
        </p:txBody>
      </p:sp>
      <p:sp>
        <p:nvSpPr>
          <p:cNvPr id="39" name="Rectangle 38">
            <a:extLst>
              <a:ext uri="{FF2B5EF4-FFF2-40B4-BE49-F238E27FC236}">
                <a16:creationId xmlns:a16="http://schemas.microsoft.com/office/drawing/2014/main" id="{13D8EAC0-8867-BD35-5E0D-65D568D80840}"/>
              </a:ext>
            </a:extLst>
          </p:cNvPr>
          <p:cNvSpPr/>
          <p:nvPr/>
        </p:nvSpPr>
        <p:spPr>
          <a:xfrm>
            <a:off x="13373102" y="10044202"/>
            <a:ext cx="2976034" cy="2732633"/>
          </a:xfrm>
          <a:prstGeom prst="rect">
            <a:avLst/>
          </a:prstGeom>
          <a:solidFill>
            <a:srgbClr val="EBECE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24000" rtlCol="0" anchor="ctr"/>
          <a:lstStyle/>
          <a:p>
            <a:pPr algn="ctr"/>
            <a:r>
              <a:rPr lang="en-US" sz="2000" dirty="0">
                <a:solidFill>
                  <a:schemeClr val="tx1"/>
                </a:solidFill>
                <a:latin typeface="Arial" panose="020B0604020202020204" pitchFamily="34" charset="0"/>
                <a:cs typeface="Arial" panose="020B0604020202020204" pitchFamily="34" charset="0"/>
              </a:rPr>
              <a:t>These genes then express more of the NPC1 protein as well as the other proteins belonging to the CLEAR network</a:t>
            </a:r>
            <a:r>
              <a:rPr lang="en-US" sz="2000" baseline="30000" dirty="0">
                <a:solidFill>
                  <a:schemeClr val="tx1"/>
                </a:solidFill>
                <a:latin typeface="Arial" panose="020B0604020202020204" pitchFamily="34" charset="0"/>
                <a:cs typeface="Arial" panose="020B0604020202020204" pitchFamily="34" charset="0"/>
              </a:rPr>
              <a:t>1</a:t>
            </a:r>
          </a:p>
        </p:txBody>
      </p:sp>
      <p:sp>
        <p:nvSpPr>
          <p:cNvPr id="40" name="Rectangle 39">
            <a:extLst>
              <a:ext uri="{FF2B5EF4-FFF2-40B4-BE49-F238E27FC236}">
                <a16:creationId xmlns:a16="http://schemas.microsoft.com/office/drawing/2014/main" id="{44112B9A-1280-BC74-1CDE-E736E3564304}"/>
              </a:ext>
            </a:extLst>
          </p:cNvPr>
          <p:cNvSpPr/>
          <p:nvPr/>
        </p:nvSpPr>
        <p:spPr>
          <a:xfrm>
            <a:off x="16577734" y="10044202"/>
            <a:ext cx="2967566" cy="2732633"/>
          </a:xfrm>
          <a:prstGeom prst="rect">
            <a:avLst/>
          </a:prstGeom>
          <a:solidFill>
            <a:srgbClr val="EBECE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24000" rtlCol="0" anchor="ctr"/>
          <a:lstStyle/>
          <a:p>
            <a:pPr algn="ctr"/>
            <a:r>
              <a:rPr lang="en-US" sz="2000" dirty="0">
                <a:solidFill>
                  <a:schemeClr val="tx1"/>
                </a:solidFill>
                <a:latin typeface="Arial" panose="020B0604020202020204" pitchFamily="34" charset="0"/>
                <a:cs typeface="Arial" panose="020B0604020202020204" pitchFamily="34" charset="0"/>
              </a:rPr>
              <a:t>This results in amplification of NPC1 protein levels and more successful NPC1 processing ultimately leading to increased cholesterol clearance</a:t>
            </a:r>
            <a:r>
              <a:rPr lang="en-US" sz="2000" baseline="30000" dirty="0">
                <a:solidFill>
                  <a:schemeClr val="tx1"/>
                </a:solidFill>
                <a:latin typeface="Arial" panose="020B0604020202020204" pitchFamily="34" charset="0"/>
                <a:cs typeface="Arial" panose="020B0604020202020204" pitchFamily="34" charset="0"/>
              </a:rPr>
              <a:t>1</a:t>
            </a:r>
          </a:p>
        </p:txBody>
      </p:sp>
      <p:sp>
        <p:nvSpPr>
          <p:cNvPr id="41" name="Rectangle 40">
            <a:extLst>
              <a:ext uri="{FF2B5EF4-FFF2-40B4-BE49-F238E27FC236}">
                <a16:creationId xmlns:a16="http://schemas.microsoft.com/office/drawing/2014/main" id="{BA89ED6D-845D-F63C-8753-A16F7C8C7678}"/>
              </a:ext>
            </a:extLst>
          </p:cNvPr>
          <p:cNvSpPr/>
          <p:nvPr/>
        </p:nvSpPr>
        <p:spPr>
          <a:xfrm>
            <a:off x="19773900" y="10044202"/>
            <a:ext cx="2959101" cy="2732633"/>
          </a:xfrm>
          <a:prstGeom prst="rect">
            <a:avLst/>
          </a:prstGeom>
          <a:solidFill>
            <a:srgbClr val="EBECED"/>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324000" rtlCol="0" anchor="ctr"/>
          <a:lstStyle/>
          <a:p>
            <a:pPr algn="ctr"/>
            <a:r>
              <a:rPr lang="en-US" sz="2000" dirty="0">
                <a:solidFill>
                  <a:schemeClr val="tx1"/>
                </a:solidFill>
                <a:latin typeface="Arial" panose="020B0604020202020204" pitchFamily="34" charset="0"/>
                <a:cs typeface="Arial" panose="020B0604020202020204" pitchFamily="34" charset="0"/>
              </a:rPr>
              <a:t>Therefore, arimoclomol works through two pathways to improve autophagy, reduce cholesterol accumulations and prevent cell death</a:t>
            </a:r>
            <a:r>
              <a:rPr lang="en-US" sz="2000" baseline="30000" dirty="0">
                <a:solidFill>
                  <a:schemeClr val="tx1"/>
                </a:solidFill>
                <a:latin typeface="Arial" panose="020B0604020202020204" pitchFamily="34" charset="0"/>
                <a:cs typeface="Arial" panose="020B0604020202020204" pitchFamily="34" charset="0"/>
              </a:rPr>
              <a:t>1</a:t>
            </a:r>
          </a:p>
        </p:txBody>
      </p:sp>
      <p:sp>
        <p:nvSpPr>
          <p:cNvPr id="42" name="Oval 41">
            <a:extLst>
              <a:ext uri="{FF2B5EF4-FFF2-40B4-BE49-F238E27FC236}">
                <a16:creationId xmlns:a16="http://schemas.microsoft.com/office/drawing/2014/main" id="{0BECD378-508E-8E29-4048-893FC3AB1589}"/>
              </a:ext>
            </a:extLst>
          </p:cNvPr>
          <p:cNvSpPr/>
          <p:nvPr/>
        </p:nvSpPr>
        <p:spPr>
          <a:xfrm>
            <a:off x="11323014" y="9702266"/>
            <a:ext cx="683874" cy="683874"/>
          </a:xfrm>
          <a:prstGeom prst="ellipse">
            <a:avLst/>
          </a:prstGeom>
          <a:solidFill>
            <a:srgbClr val="2D256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Arial" panose="020B0604020202020204" pitchFamily="34" charset="0"/>
                <a:cs typeface="Arial" panose="020B0604020202020204" pitchFamily="34" charset="0"/>
              </a:rPr>
              <a:t>1</a:t>
            </a:r>
          </a:p>
        </p:txBody>
      </p:sp>
      <p:sp>
        <p:nvSpPr>
          <p:cNvPr id="43" name="Oval 42">
            <a:extLst>
              <a:ext uri="{FF2B5EF4-FFF2-40B4-BE49-F238E27FC236}">
                <a16:creationId xmlns:a16="http://schemas.microsoft.com/office/drawing/2014/main" id="{0DE677E1-2BE6-6E6B-FA9A-9DAA244FBBFF}"/>
              </a:ext>
            </a:extLst>
          </p:cNvPr>
          <p:cNvSpPr/>
          <p:nvPr/>
        </p:nvSpPr>
        <p:spPr>
          <a:xfrm>
            <a:off x="14519182" y="9702266"/>
            <a:ext cx="683874" cy="683874"/>
          </a:xfrm>
          <a:prstGeom prst="ellipse">
            <a:avLst/>
          </a:prstGeom>
          <a:solidFill>
            <a:srgbClr val="2D256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A864380A-CB05-9B17-D7B7-821751CFEBE9}"/>
              </a:ext>
            </a:extLst>
          </p:cNvPr>
          <p:cNvSpPr/>
          <p:nvPr/>
        </p:nvSpPr>
        <p:spPr>
          <a:xfrm>
            <a:off x="17719579" y="9702266"/>
            <a:ext cx="683874" cy="683874"/>
          </a:xfrm>
          <a:prstGeom prst="ellipse">
            <a:avLst/>
          </a:prstGeom>
          <a:solidFill>
            <a:srgbClr val="2D256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6517048A-0B83-459A-CEBA-F5A1915D7555}"/>
              </a:ext>
            </a:extLst>
          </p:cNvPr>
          <p:cNvSpPr/>
          <p:nvPr/>
        </p:nvSpPr>
        <p:spPr>
          <a:xfrm>
            <a:off x="20911513" y="9702266"/>
            <a:ext cx="683874" cy="683874"/>
          </a:xfrm>
          <a:prstGeom prst="ellipse">
            <a:avLst/>
          </a:prstGeom>
          <a:solidFill>
            <a:srgbClr val="2D256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Arial" panose="020B0604020202020204" pitchFamily="34" charset="0"/>
                <a:cs typeface="Arial" panose="020B0604020202020204" pitchFamily="34" charset="0"/>
              </a:rPr>
              <a:t>4</a:t>
            </a:r>
          </a:p>
        </p:txBody>
      </p:sp>
      <p:sp>
        <p:nvSpPr>
          <p:cNvPr id="46" name="TextBox 45">
            <a:extLst>
              <a:ext uri="{FF2B5EF4-FFF2-40B4-BE49-F238E27FC236}">
                <a16:creationId xmlns:a16="http://schemas.microsoft.com/office/drawing/2014/main" id="{68B1ECBD-2B01-3C4F-C4A5-7D9C78FF37BE}"/>
              </a:ext>
            </a:extLst>
          </p:cNvPr>
          <p:cNvSpPr txBox="1"/>
          <p:nvPr/>
        </p:nvSpPr>
        <p:spPr>
          <a:xfrm>
            <a:off x="22969371" y="4303400"/>
            <a:ext cx="9353717" cy="4627643"/>
          </a:xfrm>
          <a:prstGeom prst="rect">
            <a:avLst/>
          </a:prstGeom>
          <a:noFill/>
        </p:spPr>
        <p:txBody>
          <a:bodyPr wrap="square" lIns="108000" tIns="0" rIns="108000" bIns="0">
            <a:noAutofit/>
          </a:bodyPr>
          <a:lstStyle>
            <a:defPPr>
              <a:defRPr lang="en-US"/>
            </a:defPPr>
            <a:lvl1pPr marL="266700" indent="-266700">
              <a:buClr>
                <a:srgbClr val="737376"/>
              </a:buClr>
              <a:buSzPct val="120000"/>
              <a:buFont typeface="Arial" panose="020B0604020202020204" pitchFamily="34" charset="0"/>
              <a:buChar char="•"/>
              <a:tabLst>
                <a:tab pos="1524000" algn="l"/>
              </a:tabLst>
              <a:defRPr sz="2000">
                <a:solidFill>
                  <a:srgbClr val="737376"/>
                </a:solidFill>
                <a:latin typeface="Arial" panose="020B0604020202020204" pitchFamily="34" charset="0"/>
                <a:cs typeface="Arial" panose="020B0604020202020204" pitchFamily="34" charset="0"/>
              </a:defRPr>
            </a:lvl1pPr>
          </a:lstStyle>
          <a:p>
            <a:r>
              <a:rPr lang="en-US" dirty="0">
                <a:solidFill>
                  <a:schemeClr val="tx1"/>
                </a:solidFill>
              </a:rPr>
              <a:t>The presented in vitro data provide mechanistic evidence of how arimoclomol can target NPC through multiple mechanistic pathways making it relevant in NPC. </a:t>
            </a:r>
          </a:p>
          <a:p>
            <a:r>
              <a:rPr lang="en-US" dirty="0">
                <a:solidFill>
                  <a:schemeClr val="tx1"/>
                </a:solidFill>
              </a:rPr>
              <a:t>Increased translocation of the transcription factors TFE3 and TFEB from the cytosol to the nucleus is a crucial step that results in upregulation of a series of downstream processes that may improve lysosomal function and cell viability.</a:t>
            </a:r>
          </a:p>
          <a:p>
            <a:r>
              <a:rPr lang="en-US" dirty="0">
                <a:solidFill>
                  <a:schemeClr val="tx1"/>
                </a:solidFill>
              </a:rPr>
              <a:t>Overall, the data support that arimoclomol does not only upregulate expression of certain CLEAR genes and specifically </a:t>
            </a:r>
            <a:r>
              <a:rPr lang="en-US" i="1" dirty="0">
                <a:solidFill>
                  <a:schemeClr val="tx1"/>
                </a:solidFill>
              </a:rPr>
              <a:t>NPC1</a:t>
            </a:r>
            <a:r>
              <a:rPr lang="en-US" dirty="0">
                <a:solidFill>
                  <a:schemeClr val="tx1"/>
                </a:solidFill>
              </a:rPr>
              <a:t> at the transcriptional level, but also that this overexpression results in amplification of NPC1 protein levels and more successful NPC1 processing ultimately leading to increased cholesterol clearance from the lysosomal compartments.</a:t>
            </a:r>
          </a:p>
          <a:p>
            <a:r>
              <a:rPr lang="en-US" dirty="0">
                <a:solidFill>
                  <a:schemeClr val="tx1"/>
                </a:solidFill>
              </a:rPr>
              <a:t>The effects of arimoclomol in mutant NPC cells found across the in vitro studies are consistent, and downstream effects expected to result from the activation of a specific process in one study could be confirmed in another study to provide a cohesive picture of the mechanism of action of arimoclomol.</a:t>
            </a:r>
          </a:p>
        </p:txBody>
      </p:sp>
      <p:sp>
        <p:nvSpPr>
          <p:cNvPr id="47" name="Rectangle 46">
            <a:extLst>
              <a:ext uri="{FF2B5EF4-FFF2-40B4-BE49-F238E27FC236}">
                <a16:creationId xmlns:a16="http://schemas.microsoft.com/office/drawing/2014/main" id="{CE36C3AE-3298-6ED0-BCC5-A16633427334}"/>
              </a:ext>
            </a:extLst>
          </p:cNvPr>
          <p:cNvSpPr/>
          <p:nvPr/>
        </p:nvSpPr>
        <p:spPr>
          <a:xfrm>
            <a:off x="22964775" y="3639750"/>
            <a:ext cx="9359904" cy="144000"/>
          </a:xfrm>
          <a:prstGeom prst="rect">
            <a:avLst/>
          </a:prstGeom>
          <a:solidFill>
            <a:srgbClr val="737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737376"/>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6BD5435-0E72-F84C-E333-2BCD8AAB3344}"/>
              </a:ext>
            </a:extLst>
          </p:cNvPr>
          <p:cNvSpPr txBox="1"/>
          <p:nvPr/>
        </p:nvSpPr>
        <p:spPr>
          <a:xfrm>
            <a:off x="22969371" y="3854007"/>
            <a:ext cx="9350546" cy="467955"/>
          </a:xfrm>
          <a:prstGeom prst="rect">
            <a:avLst/>
          </a:prstGeom>
          <a:noFill/>
        </p:spPr>
        <p:txBody>
          <a:bodyPr wrap="square" lIns="180000" tIns="0" rIns="0" bIns="0">
            <a:noAutofit/>
          </a:bodyPr>
          <a:lstStyle>
            <a:defPPr>
              <a:defRPr lang="en-US"/>
            </a:defPPr>
            <a:lvl1pPr>
              <a:defRPr sz="2400" b="1">
                <a:solidFill>
                  <a:srgbClr val="364C9D"/>
                </a:solidFill>
                <a:latin typeface="Arial" panose="020B0604020202020204" pitchFamily="34" charset="0"/>
                <a:cs typeface="Arial" panose="020B0604020202020204" pitchFamily="34" charset="0"/>
              </a:defRPr>
            </a:lvl1pPr>
          </a:lstStyle>
          <a:p>
            <a:r>
              <a:rPr lang="en-US" dirty="0">
                <a:solidFill>
                  <a:srgbClr val="2D2561"/>
                </a:solidFill>
              </a:rPr>
              <a:t>CONCLUSIONS</a:t>
            </a:r>
          </a:p>
        </p:txBody>
      </p:sp>
      <p:sp>
        <p:nvSpPr>
          <p:cNvPr id="49" name="TextBox 48">
            <a:extLst>
              <a:ext uri="{FF2B5EF4-FFF2-40B4-BE49-F238E27FC236}">
                <a16:creationId xmlns:a16="http://schemas.microsoft.com/office/drawing/2014/main" id="{6C2D8B8B-0DEC-D642-65F8-DEFA24983652}"/>
              </a:ext>
            </a:extLst>
          </p:cNvPr>
          <p:cNvSpPr txBox="1"/>
          <p:nvPr/>
        </p:nvSpPr>
        <p:spPr>
          <a:xfrm>
            <a:off x="22970957" y="9513318"/>
            <a:ext cx="9352131" cy="467955"/>
          </a:xfrm>
          <a:prstGeom prst="rect">
            <a:avLst/>
          </a:prstGeom>
          <a:noFill/>
        </p:spPr>
        <p:txBody>
          <a:bodyPr wrap="square" lIns="0" tIns="0" rIns="0" bIns="0">
            <a:noAutofit/>
          </a:bodyPr>
          <a:lstStyle/>
          <a:p>
            <a:r>
              <a:rPr lang="en-US" sz="2400" b="1" dirty="0">
                <a:solidFill>
                  <a:srgbClr val="2D2561"/>
                </a:solidFill>
                <a:latin typeface="Arial" panose="020B0604020202020204" pitchFamily="34" charset="0"/>
                <a:cs typeface="Arial" panose="020B0604020202020204" pitchFamily="34" charset="0"/>
              </a:rPr>
              <a:t>RESULTS</a:t>
            </a:r>
            <a:endParaRPr lang="en-DK" sz="2400" b="1" dirty="0">
              <a:solidFill>
                <a:srgbClr val="2D256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D66CDFEC-5EEA-8AA4-85B4-07623590B681}"/>
              </a:ext>
            </a:extLst>
          </p:cNvPr>
          <p:cNvSpPr/>
          <p:nvPr/>
        </p:nvSpPr>
        <p:spPr>
          <a:xfrm>
            <a:off x="22969370" y="9299061"/>
            <a:ext cx="9353717" cy="144000"/>
          </a:xfrm>
          <a:prstGeom prst="rect">
            <a:avLst/>
          </a:prstGeom>
          <a:solidFill>
            <a:srgbClr val="13A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6BC8C2"/>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E323CA5-6940-742D-A5D0-FA9D9B969CEC}"/>
              </a:ext>
            </a:extLst>
          </p:cNvPr>
          <p:cNvSpPr txBox="1"/>
          <p:nvPr/>
        </p:nvSpPr>
        <p:spPr>
          <a:xfrm>
            <a:off x="22969370" y="16626995"/>
            <a:ext cx="9353718" cy="846386"/>
          </a:xfrm>
          <a:prstGeom prst="rect">
            <a:avLst/>
          </a:prstGeom>
          <a:noFill/>
        </p:spPr>
        <p:txBody>
          <a:bodyPr wrap="square" lIns="0" tIns="0" rIns="0" bIns="0">
            <a:spAutoFit/>
          </a:bodyPr>
          <a:lstStyle/>
          <a:p>
            <a:r>
              <a:rPr lang="en-US" sz="1100" dirty="0">
                <a:latin typeface="Arial" panose="020B0604020202020204" pitchFamily="34" charset="0"/>
                <a:cs typeface="Arial" panose="020B0604020202020204" pitchFamily="34" charset="0"/>
              </a:rPr>
              <a:t>Microscopic pictures of filipin staining intensity in lysosomal compartment following arimoclomol treatment. Unesterified cholesterol levels were measured via high-content imaging of filipin staining in lysosomal compartments of NPC (GM18453, I1061T/I1061T). </a:t>
            </a:r>
          </a:p>
          <a:p>
            <a:r>
              <a:rPr lang="en-US" sz="1100" dirty="0">
                <a:latin typeface="Arial" panose="020B0604020202020204" pitchFamily="34" charset="0"/>
                <a:cs typeface="Arial" panose="020B0604020202020204" pitchFamily="34" charset="0"/>
              </a:rPr>
              <a:t>Cells were treated with 0, 12, 25, 50, 100, or 200 nM arimoclomol for 7, 14, 21, or 28 days. Data represent means of medians from three replicate experiments (&gt;1400 cells/condition) and are expressed as % reduction in staining intensity relative to vehicle control (0 nM). </a:t>
            </a:r>
          </a:p>
          <a:p>
            <a:r>
              <a:rPr lang="en-US" sz="1100" dirty="0">
                <a:latin typeface="Arial" panose="020B0604020202020204" pitchFamily="34" charset="0"/>
                <a:cs typeface="Arial" panose="020B0604020202020204" pitchFamily="34" charset="0"/>
              </a:rPr>
              <a:t>Representative filipin-stained images (cyan, cholesterol) and DRAQ5-stained nuclei (red). </a:t>
            </a:r>
          </a:p>
        </p:txBody>
      </p:sp>
      <p:sp>
        <p:nvSpPr>
          <p:cNvPr id="57" name="TextBox 56">
            <a:extLst>
              <a:ext uri="{FF2B5EF4-FFF2-40B4-BE49-F238E27FC236}">
                <a16:creationId xmlns:a16="http://schemas.microsoft.com/office/drawing/2014/main" id="{06818E84-14D4-8EBF-4E84-D16F71BD40BB}"/>
              </a:ext>
            </a:extLst>
          </p:cNvPr>
          <p:cNvSpPr txBox="1"/>
          <p:nvPr/>
        </p:nvSpPr>
        <p:spPr>
          <a:xfrm>
            <a:off x="22970957" y="17887461"/>
            <a:ext cx="9352131" cy="467955"/>
          </a:xfrm>
          <a:prstGeom prst="rect">
            <a:avLst/>
          </a:prstGeom>
          <a:noFill/>
        </p:spPr>
        <p:txBody>
          <a:bodyPr wrap="square" lIns="0" tIns="0" rIns="0" bIns="0">
            <a:noAutofit/>
          </a:bodyPr>
          <a:lstStyle/>
          <a:p>
            <a:r>
              <a:rPr lang="en-US" sz="2400" b="1" dirty="0">
                <a:solidFill>
                  <a:srgbClr val="2D2561"/>
                </a:solidFill>
                <a:latin typeface="Arial" panose="020B0604020202020204" pitchFamily="34" charset="0"/>
                <a:cs typeface="Arial" panose="020B0604020202020204" pitchFamily="34" charset="0"/>
              </a:rPr>
              <a:t>DISCLOSURES</a:t>
            </a:r>
            <a:endParaRPr lang="en-DK" sz="2400" b="1" dirty="0">
              <a:solidFill>
                <a:srgbClr val="2D2561"/>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E83EC6EA-796C-485E-7FCA-37A7ECBAFB27}"/>
              </a:ext>
            </a:extLst>
          </p:cNvPr>
          <p:cNvSpPr/>
          <p:nvPr/>
        </p:nvSpPr>
        <p:spPr>
          <a:xfrm>
            <a:off x="22969370" y="17673204"/>
            <a:ext cx="9353717" cy="144000"/>
          </a:xfrm>
          <a:prstGeom prst="rect">
            <a:avLst/>
          </a:prstGeom>
          <a:solidFill>
            <a:srgbClr val="13A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6BC8C2"/>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E1070BF-4004-8E64-7CF8-90184FF26270}"/>
              </a:ext>
            </a:extLst>
          </p:cNvPr>
          <p:cNvSpPr txBox="1"/>
          <p:nvPr/>
        </p:nvSpPr>
        <p:spPr>
          <a:xfrm>
            <a:off x="22969370" y="18332534"/>
            <a:ext cx="9142160" cy="861774"/>
          </a:xfrm>
          <a:prstGeom prst="rect">
            <a:avLst/>
          </a:prstGeom>
          <a:noFill/>
        </p:spPr>
        <p:txBody>
          <a:bodyPr wrap="square" lIns="0" tIns="0" rIns="0" bIns="0">
            <a:spAutoFit/>
          </a:bodyPr>
          <a:lstStyle/>
          <a:p>
            <a:r>
              <a:rPr lang="en-US" sz="1400" dirty="0">
                <a:latin typeface="Arial" panose="020B0604020202020204" pitchFamily="34" charset="0"/>
                <a:cs typeface="Arial" panose="020B0604020202020204" pitchFamily="34" charset="0"/>
              </a:rPr>
              <a:t>HS is a current employees of Zevra Therapeutics. </a:t>
            </a:r>
          </a:p>
          <a:p>
            <a:r>
              <a:rPr lang="en-US" sz="1400" dirty="0">
                <a:latin typeface="Arial" panose="020B0604020202020204" pitchFamily="34" charset="0"/>
                <a:cs typeface="Arial" panose="020B0604020202020204" pitchFamily="34" charset="0"/>
              </a:rPr>
              <a:t>This work was sponsored by Zevra Therapeutics. KemPharm acquired all assets and operations of Orphazyme, including arimoclomol, on June 01, 2022. Effective February 22, 2023, KemPharm changed its company name to Zevra Therapeutics. </a:t>
            </a:r>
          </a:p>
        </p:txBody>
      </p:sp>
      <p:sp>
        <p:nvSpPr>
          <p:cNvPr id="61" name="TextBox 60">
            <a:extLst>
              <a:ext uri="{FF2B5EF4-FFF2-40B4-BE49-F238E27FC236}">
                <a16:creationId xmlns:a16="http://schemas.microsoft.com/office/drawing/2014/main" id="{AF75A535-D71C-DDCA-7C68-23878B19D8C6}"/>
              </a:ext>
            </a:extLst>
          </p:cNvPr>
          <p:cNvSpPr txBox="1"/>
          <p:nvPr/>
        </p:nvSpPr>
        <p:spPr>
          <a:xfrm>
            <a:off x="22965484" y="9961269"/>
            <a:ext cx="9355137" cy="677108"/>
          </a:xfrm>
          <a:prstGeom prst="rect">
            <a:avLst/>
          </a:prstGeom>
          <a:noFill/>
        </p:spPr>
        <p:txBody>
          <a:bodyPr wrap="square" lIns="0" tIns="0" rIns="0" bIns="0" rtlCol="0">
            <a:spAutoFit/>
          </a:bodyPr>
          <a:lstStyle/>
          <a:p>
            <a:r>
              <a:rPr lang="en-US" sz="2200" b="1" dirty="0">
                <a:latin typeface="Arial" panose="020B0604020202020204" pitchFamily="34" charset="0"/>
                <a:cs typeface="Arial" panose="020B0604020202020204" pitchFamily="34" charset="0"/>
              </a:rPr>
              <a:t>Figure 4: Effect of arimoclomol on the clearance of cholesterol in human NPC fibroblasts </a:t>
            </a:r>
          </a:p>
        </p:txBody>
      </p:sp>
      <p:sp>
        <p:nvSpPr>
          <p:cNvPr id="62" name="TextBox 61">
            <a:extLst>
              <a:ext uri="{FF2B5EF4-FFF2-40B4-BE49-F238E27FC236}">
                <a16:creationId xmlns:a16="http://schemas.microsoft.com/office/drawing/2014/main" id="{8A685B1C-3A5B-13AA-4057-AE18516221B3}"/>
              </a:ext>
            </a:extLst>
          </p:cNvPr>
          <p:cNvSpPr txBox="1"/>
          <p:nvPr/>
        </p:nvSpPr>
        <p:spPr>
          <a:xfrm>
            <a:off x="22970957" y="19820589"/>
            <a:ext cx="9352131" cy="467955"/>
          </a:xfrm>
          <a:prstGeom prst="rect">
            <a:avLst/>
          </a:prstGeom>
          <a:noFill/>
        </p:spPr>
        <p:txBody>
          <a:bodyPr wrap="square" lIns="0" tIns="0" rIns="0" bIns="0">
            <a:noAutofit/>
          </a:bodyPr>
          <a:lstStyle/>
          <a:p>
            <a:r>
              <a:rPr lang="en-US" sz="2400" b="1" dirty="0">
                <a:solidFill>
                  <a:srgbClr val="2D2561"/>
                </a:solidFill>
                <a:latin typeface="Arial" panose="020B0604020202020204" pitchFamily="34" charset="0"/>
                <a:cs typeface="Arial" panose="020B0604020202020204" pitchFamily="34" charset="0"/>
              </a:rPr>
              <a:t>REFERENCES</a:t>
            </a:r>
            <a:endParaRPr lang="en-DK" sz="2400" b="1" dirty="0">
              <a:solidFill>
                <a:srgbClr val="2D256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611D4C8B-0C02-18F5-1409-85C5929F4092}"/>
              </a:ext>
            </a:extLst>
          </p:cNvPr>
          <p:cNvSpPr/>
          <p:nvPr/>
        </p:nvSpPr>
        <p:spPr>
          <a:xfrm>
            <a:off x="22969370" y="19606332"/>
            <a:ext cx="9353717" cy="144000"/>
          </a:xfrm>
          <a:prstGeom prst="rect">
            <a:avLst/>
          </a:prstGeom>
          <a:solidFill>
            <a:srgbClr val="13AC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3658" b="1" dirty="0">
              <a:solidFill>
                <a:srgbClr val="6BC8C2"/>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D647A751-246C-AA76-402F-7AF35AFC05FB}"/>
              </a:ext>
            </a:extLst>
          </p:cNvPr>
          <p:cNvSpPr txBox="1"/>
          <p:nvPr/>
        </p:nvSpPr>
        <p:spPr>
          <a:xfrm>
            <a:off x="22969370" y="20267876"/>
            <a:ext cx="9353718" cy="861774"/>
          </a:xfrm>
          <a:prstGeom prst="rect">
            <a:avLst/>
          </a:prstGeom>
          <a:noFill/>
        </p:spPr>
        <p:txBody>
          <a:bodyPr wrap="square" lIns="0" tIns="0" rIns="108000" bIns="0">
            <a:spAutoFit/>
          </a:bodyPr>
          <a:lstStyle>
            <a:defPPr>
              <a:defRPr lang="en-US"/>
            </a:defPPr>
            <a:lvl1pPr marL="355600" indent="-355600">
              <a:buClr>
                <a:srgbClr val="737376"/>
              </a:buClr>
              <a:buSzPct val="120000"/>
              <a:buFont typeface="Arial" panose="020B0604020202020204" pitchFamily="34" charset="0"/>
              <a:buChar char="•"/>
              <a:defRPr sz="2400">
                <a:solidFill>
                  <a:srgbClr val="737376"/>
                </a:solidFill>
                <a:latin typeface="Arial" panose="020B0604020202020204" pitchFamily="34" charset="0"/>
                <a:cs typeface="Arial" panose="020B0604020202020204" pitchFamily="34" charset="0"/>
              </a:defRPr>
            </a:lvl1pPr>
          </a:lstStyle>
          <a:p>
            <a:pPr marL="261938" indent="-261938">
              <a:buSzPct val="100000"/>
              <a:buFont typeface="+mj-lt"/>
              <a:buAutoNum type="arabicPeriod"/>
            </a:pPr>
            <a:r>
              <a:rPr lang="en-US" sz="1400" dirty="0">
                <a:solidFill>
                  <a:schemeClr val="tx1"/>
                </a:solidFill>
              </a:rPr>
              <a:t>Shammas H, Fog CK, Klein P, Koustrup A, Pedersen MT, Bie AS, Mickle T, Petersen NH, Jensen TK, Guenther S. Mechanistic insights into arimoclomol mediated effects on lysosomal function in Niemann-pick type C disease. Molecular Genetics and Metabolism. 2025 May 1;145(1):109103.</a:t>
            </a:r>
          </a:p>
          <a:p>
            <a:pPr marL="261938" indent="-261938">
              <a:buSzPct val="100000"/>
              <a:buFont typeface="+mj-lt"/>
              <a:buAutoNum type="arabicPeriod"/>
            </a:pPr>
            <a:r>
              <a:rPr lang="en-GB" sz="1400" dirty="0">
                <a:solidFill>
                  <a:schemeClr val="tx1"/>
                </a:solidFill>
              </a:rPr>
              <a:t>MIPLYFFA Full Prescribing Information. Celebration, FL, US, Zevra Therapeutics, Inc.; 09/2024</a:t>
            </a:r>
          </a:p>
        </p:txBody>
      </p:sp>
      <p:grpSp>
        <p:nvGrpSpPr>
          <p:cNvPr id="436" name="Group 435">
            <a:extLst>
              <a:ext uri="{FF2B5EF4-FFF2-40B4-BE49-F238E27FC236}">
                <a16:creationId xmlns:a16="http://schemas.microsoft.com/office/drawing/2014/main" id="{F7A69743-55B4-60C1-7707-9E56E045A319}"/>
              </a:ext>
            </a:extLst>
          </p:cNvPr>
          <p:cNvGrpSpPr/>
          <p:nvPr/>
        </p:nvGrpSpPr>
        <p:grpSpPr>
          <a:xfrm>
            <a:off x="23133878" y="10780579"/>
            <a:ext cx="8919029" cy="5666104"/>
            <a:chOff x="23047325" y="10771054"/>
            <a:chExt cx="8919029" cy="5666104"/>
          </a:xfrm>
        </p:grpSpPr>
        <p:pic>
          <p:nvPicPr>
            <p:cNvPr id="65" name="Picture 64">
              <a:extLst>
                <a:ext uri="{FF2B5EF4-FFF2-40B4-BE49-F238E27FC236}">
                  <a16:creationId xmlns:a16="http://schemas.microsoft.com/office/drawing/2014/main" id="{4B4FAE0C-2681-34E6-8E7F-6D6A6F858580}"/>
                </a:ext>
              </a:extLst>
            </p:cNvPr>
            <p:cNvPicPr>
              <a:picLocks noChangeAspect="1"/>
            </p:cNvPicPr>
            <p:nvPr/>
          </p:nvPicPr>
          <p:blipFill>
            <a:blip r:embed="rId2"/>
            <a:srcRect l="11286" t="17635" r="7745" b="470"/>
            <a:stretch>
              <a:fillRect/>
            </a:stretch>
          </p:blipFill>
          <p:spPr>
            <a:xfrm>
              <a:off x="23823646" y="11451770"/>
              <a:ext cx="7491664" cy="4985388"/>
            </a:xfrm>
            <a:prstGeom prst="rect">
              <a:avLst/>
            </a:prstGeom>
          </p:spPr>
        </p:pic>
        <p:sp>
          <p:nvSpPr>
            <p:cNvPr id="424" name="TextBox 423">
              <a:extLst>
                <a:ext uri="{FF2B5EF4-FFF2-40B4-BE49-F238E27FC236}">
                  <a16:creationId xmlns:a16="http://schemas.microsoft.com/office/drawing/2014/main" id="{2CCD2D29-8921-C61A-5D7F-8696787293EB}"/>
                </a:ext>
              </a:extLst>
            </p:cNvPr>
            <p:cNvSpPr txBox="1"/>
            <p:nvPr/>
          </p:nvSpPr>
          <p:spPr>
            <a:xfrm>
              <a:off x="25846664" y="10771054"/>
              <a:ext cx="3599129" cy="276999"/>
            </a:xfrm>
            <a:prstGeom prst="rect">
              <a:avLst/>
            </a:prstGeom>
            <a:noFill/>
          </p:spPr>
          <p:txBody>
            <a:bodyPr wrap="square" lIns="0" tIns="0" rIns="0" bIns="0" rtlCol="0">
              <a:spAutoFit/>
            </a:bodyPr>
            <a:lstStyle/>
            <a:p>
              <a:pPr algn="ctr"/>
              <a:r>
                <a:rPr lang="fi-FI" b="1" dirty="0">
                  <a:latin typeface="Arial" panose="020B0604020202020204" pitchFamily="34" charset="0"/>
                  <a:cs typeface="Arial" panose="020B0604020202020204" pitchFamily="34" charset="0"/>
                </a:rPr>
                <a:t>Anmoclomol Concentration (µM)</a:t>
              </a:r>
              <a:endParaRPr lang="en-US" b="1" dirty="0">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FB9526F0-D7F2-D9B9-2528-8A000909EE91}"/>
                </a:ext>
              </a:extLst>
            </p:cNvPr>
            <p:cNvSpPr txBox="1"/>
            <p:nvPr/>
          </p:nvSpPr>
          <p:spPr>
            <a:xfrm rot="16200000">
              <a:off x="30647730" y="13836742"/>
              <a:ext cx="2421804" cy="215444"/>
            </a:xfrm>
            <a:prstGeom prst="rect">
              <a:avLst/>
            </a:prstGeom>
            <a:noFill/>
          </p:spPr>
          <p:txBody>
            <a:bodyPr wrap="square" lIns="0" tIns="0" rIns="0" bIns="0" rtlCol="0">
              <a:spAutoFit/>
            </a:bodyPr>
            <a:lstStyle/>
            <a:p>
              <a:pPr algn="ctr"/>
              <a:r>
                <a:rPr lang="fi-FI" sz="1400" b="1" dirty="0">
                  <a:latin typeface="Arial" panose="020B0604020202020204" pitchFamily="34" charset="0"/>
                  <a:cs typeface="Arial" panose="020B0604020202020204" pitchFamily="34" charset="0"/>
                </a:rPr>
                <a:t>GM18453: 11061T/11061T</a:t>
              </a:r>
            </a:p>
          </p:txBody>
        </p:sp>
        <p:sp>
          <p:nvSpPr>
            <p:cNvPr id="426" name="TextBox 425">
              <a:extLst>
                <a:ext uri="{FF2B5EF4-FFF2-40B4-BE49-F238E27FC236}">
                  <a16:creationId xmlns:a16="http://schemas.microsoft.com/office/drawing/2014/main" id="{47D018DB-ED8A-9AB7-BFC7-AD370E5CA8F3}"/>
                </a:ext>
              </a:extLst>
            </p:cNvPr>
            <p:cNvSpPr txBox="1"/>
            <p:nvPr/>
          </p:nvSpPr>
          <p:spPr>
            <a:xfrm>
              <a:off x="23047325" y="11972728"/>
              <a:ext cx="673100" cy="215444"/>
            </a:xfrm>
            <a:prstGeom prst="rect">
              <a:avLst/>
            </a:prstGeom>
            <a:noFill/>
          </p:spPr>
          <p:txBody>
            <a:bodyPr wrap="square" lIns="0" tIns="0" rIns="0" bIns="0" rtlCol="0">
              <a:spAutoFit/>
            </a:bodyPr>
            <a:lstStyle/>
            <a:p>
              <a:pPr algn="r"/>
              <a:r>
                <a:rPr lang="fi-FI" sz="1400" b="1" dirty="0">
                  <a:latin typeface="Arial" panose="020B0604020202020204" pitchFamily="34" charset="0"/>
                  <a:cs typeface="Arial" panose="020B0604020202020204" pitchFamily="34" charset="0"/>
                </a:rPr>
                <a:t>7 days</a:t>
              </a:r>
            </a:p>
          </p:txBody>
        </p:sp>
        <p:sp>
          <p:nvSpPr>
            <p:cNvPr id="427" name="TextBox 426">
              <a:extLst>
                <a:ext uri="{FF2B5EF4-FFF2-40B4-BE49-F238E27FC236}">
                  <a16:creationId xmlns:a16="http://schemas.microsoft.com/office/drawing/2014/main" id="{9481E5E1-3828-7C31-1681-46EBCB9AC516}"/>
                </a:ext>
              </a:extLst>
            </p:cNvPr>
            <p:cNvSpPr txBox="1"/>
            <p:nvPr/>
          </p:nvSpPr>
          <p:spPr>
            <a:xfrm>
              <a:off x="23047325" y="13207794"/>
              <a:ext cx="673100" cy="215444"/>
            </a:xfrm>
            <a:prstGeom prst="rect">
              <a:avLst/>
            </a:prstGeom>
            <a:noFill/>
          </p:spPr>
          <p:txBody>
            <a:bodyPr wrap="square" lIns="0" tIns="0" rIns="0" bIns="0" rtlCol="0">
              <a:spAutoFit/>
            </a:bodyPr>
            <a:lstStyle/>
            <a:p>
              <a:pPr algn="r"/>
              <a:r>
                <a:rPr lang="fi-FI" sz="1400" b="1" dirty="0">
                  <a:latin typeface="Arial" panose="020B0604020202020204" pitchFamily="34" charset="0"/>
                  <a:cs typeface="Arial" panose="020B0604020202020204" pitchFamily="34" charset="0"/>
                </a:rPr>
                <a:t>14 days</a:t>
              </a:r>
            </a:p>
          </p:txBody>
        </p:sp>
        <p:sp>
          <p:nvSpPr>
            <p:cNvPr id="428" name="TextBox 427">
              <a:extLst>
                <a:ext uri="{FF2B5EF4-FFF2-40B4-BE49-F238E27FC236}">
                  <a16:creationId xmlns:a16="http://schemas.microsoft.com/office/drawing/2014/main" id="{7D0B8191-798A-5285-C5AB-39DB4B0856F5}"/>
                </a:ext>
              </a:extLst>
            </p:cNvPr>
            <p:cNvSpPr txBox="1"/>
            <p:nvPr/>
          </p:nvSpPr>
          <p:spPr>
            <a:xfrm>
              <a:off x="23047325" y="14442860"/>
              <a:ext cx="673100" cy="215444"/>
            </a:xfrm>
            <a:prstGeom prst="rect">
              <a:avLst/>
            </a:prstGeom>
            <a:noFill/>
          </p:spPr>
          <p:txBody>
            <a:bodyPr wrap="square" lIns="0" tIns="0" rIns="0" bIns="0" rtlCol="0">
              <a:spAutoFit/>
            </a:bodyPr>
            <a:lstStyle/>
            <a:p>
              <a:pPr algn="r"/>
              <a:r>
                <a:rPr lang="fi-FI" sz="1400" b="1" dirty="0">
                  <a:latin typeface="Arial" panose="020B0604020202020204" pitchFamily="34" charset="0"/>
                  <a:cs typeface="Arial" panose="020B0604020202020204" pitchFamily="34" charset="0"/>
                </a:rPr>
                <a:t>21 days</a:t>
              </a:r>
            </a:p>
          </p:txBody>
        </p:sp>
        <p:sp>
          <p:nvSpPr>
            <p:cNvPr id="429" name="TextBox 428">
              <a:extLst>
                <a:ext uri="{FF2B5EF4-FFF2-40B4-BE49-F238E27FC236}">
                  <a16:creationId xmlns:a16="http://schemas.microsoft.com/office/drawing/2014/main" id="{60B8FBE4-A0AB-C90F-F9EB-0D47E8B9B7F1}"/>
                </a:ext>
              </a:extLst>
            </p:cNvPr>
            <p:cNvSpPr txBox="1"/>
            <p:nvPr/>
          </p:nvSpPr>
          <p:spPr>
            <a:xfrm>
              <a:off x="23047325" y="15677925"/>
              <a:ext cx="673100" cy="215444"/>
            </a:xfrm>
            <a:prstGeom prst="rect">
              <a:avLst/>
            </a:prstGeom>
            <a:noFill/>
          </p:spPr>
          <p:txBody>
            <a:bodyPr wrap="square" lIns="0" tIns="0" rIns="0" bIns="0" rtlCol="0">
              <a:spAutoFit/>
            </a:bodyPr>
            <a:lstStyle/>
            <a:p>
              <a:pPr algn="r"/>
              <a:r>
                <a:rPr lang="fi-FI" sz="1400" b="1" dirty="0">
                  <a:latin typeface="Arial" panose="020B0604020202020204" pitchFamily="34" charset="0"/>
                  <a:cs typeface="Arial" panose="020B0604020202020204" pitchFamily="34" charset="0"/>
                </a:rPr>
                <a:t>28 days</a:t>
              </a:r>
            </a:p>
          </p:txBody>
        </p:sp>
        <p:sp>
          <p:nvSpPr>
            <p:cNvPr id="430" name="TextBox 429">
              <a:extLst>
                <a:ext uri="{FF2B5EF4-FFF2-40B4-BE49-F238E27FC236}">
                  <a16:creationId xmlns:a16="http://schemas.microsoft.com/office/drawing/2014/main" id="{AC9F92A7-B749-45CD-8EF3-99CE850BB118}"/>
                </a:ext>
              </a:extLst>
            </p:cNvPr>
            <p:cNvSpPr txBox="1"/>
            <p:nvPr/>
          </p:nvSpPr>
          <p:spPr>
            <a:xfrm>
              <a:off x="24117012" y="11166738"/>
              <a:ext cx="673100" cy="215444"/>
            </a:xfrm>
            <a:prstGeom prst="rect">
              <a:avLst/>
            </a:prstGeom>
            <a:noFill/>
          </p:spPr>
          <p:txBody>
            <a:bodyPr wrap="square" lIns="0" tIns="0" rIns="0" bIns="0" rtlCol="0">
              <a:spAutoFit/>
            </a:bodyPr>
            <a:lstStyle/>
            <a:p>
              <a:pPr algn="ctr"/>
              <a:r>
                <a:rPr lang="fi-FI" sz="1400" b="1" dirty="0">
                  <a:latin typeface="Arial" panose="020B0604020202020204" pitchFamily="34" charset="0"/>
                  <a:cs typeface="Arial" panose="020B0604020202020204" pitchFamily="34" charset="0"/>
                </a:rPr>
                <a:t>0µM</a:t>
              </a:r>
            </a:p>
          </p:txBody>
        </p:sp>
        <p:sp>
          <p:nvSpPr>
            <p:cNvPr id="431" name="TextBox 430">
              <a:extLst>
                <a:ext uri="{FF2B5EF4-FFF2-40B4-BE49-F238E27FC236}">
                  <a16:creationId xmlns:a16="http://schemas.microsoft.com/office/drawing/2014/main" id="{B94D9A86-2E86-6A28-9216-35538032BBBD}"/>
                </a:ext>
              </a:extLst>
            </p:cNvPr>
            <p:cNvSpPr txBox="1"/>
            <p:nvPr/>
          </p:nvSpPr>
          <p:spPr>
            <a:xfrm>
              <a:off x="25357399" y="11166738"/>
              <a:ext cx="673100" cy="215444"/>
            </a:xfrm>
            <a:prstGeom prst="rect">
              <a:avLst/>
            </a:prstGeom>
            <a:noFill/>
          </p:spPr>
          <p:txBody>
            <a:bodyPr wrap="square" lIns="0" tIns="0" rIns="0" bIns="0" rtlCol="0">
              <a:spAutoFit/>
            </a:bodyPr>
            <a:lstStyle/>
            <a:p>
              <a:pPr algn="ctr"/>
              <a:r>
                <a:rPr lang="fi-FI" sz="1400" b="1" dirty="0">
                  <a:latin typeface="Arial" panose="020B0604020202020204" pitchFamily="34" charset="0"/>
                  <a:cs typeface="Arial" panose="020B0604020202020204" pitchFamily="34" charset="0"/>
                </a:rPr>
                <a:t>12µM</a:t>
              </a:r>
            </a:p>
          </p:txBody>
        </p:sp>
        <p:sp>
          <p:nvSpPr>
            <p:cNvPr id="432" name="TextBox 431">
              <a:extLst>
                <a:ext uri="{FF2B5EF4-FFF2-40B4-BE49-F238E27FC236}">
                  <a16:creationId xmlns:a16="http://schemas.microsoft.com/office/drawing/2014/main" id="{2107D128-ED57-B857-1E51-8E23BFE80A49}"/>
                </a:ext>
              </a:extLst>
            </p:cNvPr>
            <p:cNvSpPr txBox="1"/>
            <p:nvPr/>
          </p:nvSpPr>
          <p:spPr>
            <a:xfrm>
              <a:off x="26597786" y="11166738"/>
              <a:ext cx="673100" cy="215444"/>
            </a:xfrm>
            <a:prstGeom prst="rect">
              <a:avLst/>
            </a:prstGeom>
            <a:noFill/>
          </p:spPr>
          <p:txBody>
            <a:bodyPr wrap="square" lIns="0" tIns="0" rIns="0" bIns="0" rtlCol="0">
              <a:spAutoFit/>
            </a:bodyPr>
            <a:lstStyle/>
            <a:p>
              <a:pPr algn="ctr"/>
              <a:r>
                <a:rPr lang="fi-FI" sz="1400" b="1" dirty="0">
                  <a:latin typeface="Arial" panose="020B0604020202020204" pitchFamily="34" charset="0"/>
                  <a:cs typeface="Arial" panose="020B0604020202020204" pitchFamily="34" charset="0"/>
                </a:rPr>
                <a:t>25µM</a:t>
              </a:r>
            </a:p>
          </p:txBody>
        </p:sp>
        <p:sp>
          <p:nvSpPr>
            <p:cNvPr id="433" name="TextBox 432">
              <a:extLst>
                <a:ext uri="{FF2B5EF4-FFF2-40B4-BE49-F238E27FC236}">
                  <a16:creationId xmlns:a16="http://schemas.microsoft.com/office/drawing/2014/main" id="{7EE213C4-87FC-9F49-4EE3-1616330779E0}"/>
                </a:ext>
              </a:extLst>
            </p:cNvPr>
            <p:cNvSpPr txBox="1"/>
            <p:nvPr/>
          </p:nvSpPr>
          <p:spPr>
            <a:xfrm>
              <a:off x="27838173" y="11166738"/>
              <a:ext cx="673100" cy="215444"/>
            </a:xfrm>
            <a:prstGeom prst="rect">
              <a:avLst/>
            </a:prstGeom>
            <a:noFill/>
          </p:spPr>
          <p:txBody>
            <a:bodyPr wrap="square" lIns="0" tIns="0" rIns="0" bIns="0" rtlCol="0">
              <a:spAutoFit/>
            </a:bodyPr>
            <a:lstStyle/>
            <a:p>
              <a:pPr algn="ctr"/>
              <a:r>
                <a:rPr lang="fi-FI" sz="1400" b="1" dirty="0">
                  <a:latin typeface="Arial" panose="020B0604020202020204" pitchFamily="34" charset="0"/>
                  <a:cs typeface="Arial" panose="020B0604020202020204" pitchFamily="34" charset="0"/>
                </a:rPr>
                <a:t>50µM</a:t>
              </a:r>
            </a:p>
          </p:txBody>
        </p:sp>
        <p:sp>
          <p:nvSpPr>
            <p:cNvPr id="434" name="TextBox 433">
              <a:extLst>
                <a:ext uri="{FF2B5EF4-FFF2-40B4-BE49-F238E27FC236}">
                  <a16:creationId xmlns:a16="http://schemas.microsoft.com/office/drawing/2014/main" id="{B3494C7B-5FF3-2591-7E51-A60F48D8BFC0}"/>
                </a:ext>
              </a:extLst>
            </p:cNvPr>
            <p:cNvSpPr txBox="1"/>
            <p:nvPr/>
          </p:nvSpPr>
          <p:spPr>
            <a:xfrm>
              <a:off x="29078560" y="11166738"/>
              <a:ext cx="673100" cy="215444"/>
            </a:xfrm>
            <a:prstGeom prst="rect">
              <a:avLst/>
            </a:prstGeom>
            <a:noFill/>
          </p:spPr>
          <p:txBody>
            <a:bodyPr wrap="square" lIns="0" tIns="0" rIns="0" bIns="0" rtlCol="0">
              <a:spAutoFit/>
            </a:bodyPr>
            <a:lstStyle/>
            <a:p>
              <a:pPr algn="ctr"/>
              <a:r>
                <a:rPr lang="fi-FI" sz="1400" b="1" dirty="0">
                  <a:latin typeface="Arial" panose="020B0604020202020204" pitchFamily="34" charset="0"/>
                  <a:cs typeface="Arial" panose="020B0604020202020204" pitchFamily="34" charset="0"/>
                </a:rPr>
                <a:t>100µM</a:t>
              </a:r>
            </a:p>
          </p:txBody>
        </p:sp>
        <p:sp>
          <p:nvSpPr>
            <p:cNvPr id="435" name="TextBox 434">
              <a:extLst>
                <a:ext uri="{FF2B5EF4-FFF2-40B4-BE49-F238E27FC236}">
                  <a16:creationId xmlns:a16="http://schemas.microsoft.com/office/drawing/2014/main" id="{9C84A5B1-046F-1978-D524-1CED0A74EAD0}"/>
                </a:ext>
              </a:extLst>
            </p:cNvPr>
            <p:cNvSpPr txBox="1"/>
            <p:nvPr/>
          </p:nvSpPr>
          <p:spPr>
            <a:xfrm>
              <a:off x="30318946" y="11166738"/>
              <a:ext cx="673100" cy="215444"/>
            </a:xfrm>
            <a:prstGeom prst="rect">
              <a:avLst/>
            </a:prstGeom>
            <a:noFill/>
          </p:spPr>
          <p:txBody>
            <a:bodyPr wrap="square" lIns="0" tIns="0" rIns="0" bIns="0" rtlCol="0">
              <a:spAutoFit/>
            </a:bodyPr>
            <a:lstStyle/>
            <a:p>
              <a:pPr algn="ctr"/>
              <a:r>
                <a:rPr lang="fi-FI" sz="1400" b="1" dirty="0">
                  <a:latin typeface="Arial" panose="020B0604020202020204" pitchFamily="34" charset="0"/>
                  <a:cs typeface="Arial" panose="020B0604020202020204" pitchFamily="34" charset="0"/>
                </a:rPr>
                <a:t>200µM</a:t>
              </a:r>
            </a:p>
          </p:txBody>
        </p:sp>
      </p:grpSp>
      <p:sp>
        <p:nvSpPr>
          <p:cNvPr id="439" name="Rectangle 438">
            <a:extLst>
              <a:ext uri="{FF2B5EF4-FFF2-40B4-BE49-F238E27FC236}">
                <a16:creationId xmlns:a16="http://schemas.microsoft.com/office/drawing/2014/main" id="{F2B1F18B-3428-91E9-7AD6-AD77E187F5AB}"/>
              </a:ext>
            </a:extLst>
          </p:cNvPr>
          <p:cNvSpPr>
            <a:spLocks/>
          </p:cNvSpPr>
          <p:nvPr/>
        </p:nvSpPr>
        <p:spPr>
          <a:xfrm>
            <a:off x="10208876" y="4885107"/>
            <a:ext cx="12524125" cy="495726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descr="A qr code with black squares&#10;&#10;AI-generated content may be incorrect.">
            <a:extLst>
              <a:ext uri="{FF2B5EF4-FFF2-40B4-BE49-F238E27FC236}">
                <a16:creationId xmlns:a16="http://schemas.microsoft.com/office/drawing/2014/main" id="{A86F0D37-D190-02CB-E12A-BA302B5C5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654" y="20000794"/>
            <a:ext cx="1238643" cy="1238643"/>
          </a:xfrm>
          <a:prstGeom prst="rect">
            <a:avLst/>
          </a:prstGeom>
        </p:spPr>
      </p:pic>
      <p:pic>
        <p:nvPicPr>
          <p:cNvPr id="10" name="Picture 9">
            <a:extLst>
              <a:ext uri="{FF2B5EF4-FFF2-40B4-BE49-F238E27FC236}">
                <a16:creationId xmlns:a16="http://schemas.microsoft.com/office/drawing/2014/main" id="{6806CC56-8A09-336A-80E9-7720C9F5BA0F}"/>
              </a:ext>
            </a:extLst>
          </p:cNvPr>
          <p:cNvPicPr>
            <a:picLocks/>
          </p:cNvPicPr>
          <p:nvPr/>
        </p:nvPicPr>
        <p:blipFill>
          <a:blip r:embed="rId4"/>
          <a:stretch>
            <a:fillRect/>
          </a:stretch>
        </p:blipFill>
        <p:spPr>
          <a:xfrm>
            <a:off x="438232" y="10623850"/>
            <a:ext cx="9317736" cy="3081528"/>
          </a:xfrm>
          <a:prstGeom prst="rect">
            <a:avLst/>
          </a:prstGeom>
        </p:spPr>
      </p:pic>
      <p:pic>
        <p:nvPicPr>
          <p:cNvPr id="12" name="Picture 6">
            <a:extLst>
              <a:ext uri="{FF2B5EF4-FFF2-40B4-BE49-F238E27FC236}">
                <a16:creationId xmlns:a16="http://schemas.microsoft.com/office/drawing/2014/main" id="{563B2DA5-BAD5-3510-AA3B-FB2846F33215}"/>
              </a:ext>
            </a:extLst>
          </p:cNvPr>
          <p:cNvPicPr>
            <a:picLocks noChangeArrowheads="1"/>
          </p:cNvPicPr>
          <p:nvPr/>
        </p:nvPicPr>
        <p:blipFill rotWithShape="1">
          <a:blip r:embed="rId5">
            <a:extLst>
              <a:ext uri="{28A0092B-C50C-407E-A947-70E740481C1C}">
                <a14:useLocalDpi xmlns:a14="http://schemas.microsoft.com/office/drawing/2010/main" val="0"/>
              </a:ext>
            </a:extLst>
          </a:blip>
          <a:srcRect l="1839" r="1484"/>
          <a:stretch/>
        </p:blipFill>
        <p:spPr bwMode="auto">
          <a:xfrm>
            <a:off x="438232" y="15601691"/>
            <a:ext cx="9354312" cy="33924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a:extLst>
              <a:ext uri="{FF2B5EF4-FFF2-40B4-BE49-F238E27FC236}">
                <a16:creationId xmlns:a16="http://schemas.microsoft.com/office/drawing/2014/main" id="{2B7A4A36-6977-B424-EAAB-43378DCFCDF6}"/>
              </a:ext>
            </a:extLst>
          </p:cNvPr>
          <p:cNvPicPr>
            <a:picLocks/>
          </p:cNvPicPr>
          <p:nvPr/>
        </p:nvPicPr>
        <p:blipFill>
          <a:blip r:embed="rId6"/>
          <a:srcRect b="3551"/>
          <a:stretch/>
        </p:blipFill>
        <p:spPr>
          <a:xfrm>
            <a:off x="10131216" y="4634155"/>
            <a:ext cx="12435840" cy="4791456"/>
          </a:xfrm>
          <a:prstGeom prst="rect">
            <a:avLst/>
          </a:prstGeom>
        </p:spPr>
      </p:pic>
    </p:spTree>
    <p:extLst>
      <p:ext uri="{BB962C8B-B14F-4D97-AF65-F5344CB8AC3E}">
        <p14:creationId xmlns:p14="http://schemas.microsoft.com/office/powerpoint/2010/main" val="184975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9F0254DAC13241BD636787D523EB1A" ma:contentTypeVersion="17" ma:contentTypeDescription="Create a new document." ma:contentTypeScope="" ma:versionID="495bd57013607c7dc99630631d69cc89">
  <xsd:schema xmlns:xsd="http://www.w3.org/2001/XMLSchema" xmlns:xs="http://www.w3.org/2001/XMLSchema" xmlns:p="http://schemas.microsoft.com/office/2006/metadata/properties" xmlns:ns2="f8b34fd3-af78-4807-b886-7e6a01a185d3" xmlns:ns3="d6d2383b-45a0-4ddb-a407-c494fb1d4267" targetNamespace="http://schemas.microsoft.com/office/2006/metadata/properties" ma:root="true" ma:fieldsID="0474d14dc75be82a921feade20e119d2" ns2:_="" ns3:_="">
    <xsd:import namespace="f8b34fd3-af78-4807-b886-7e6a01a185d3"/>
    <xsd:import namespace="d6d2383b-45a0-4ddb-a407-c494fb1d426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34fd3-af78-4807-b886-7e6a01a18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51625f-9b72-4f29-8efe-f6cc6134363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d2383b-45a0-4ddb-a407-c494fb1d426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5853ae-e482-4aa1-b58a-6e16aaf3d5ee}" ma:internalName="TaxCatchAll" ma:showField="CatchAllData" ma:web="d6d2383b-45a0-4ddb-a407-c494fb1d426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b34fd3-af78-4807-b886-7e6a01a185d3">
      <Terms xmlns="http://schemas.microsoft.com/office/infopath/2007/PartnerControls"/>
    </lcf76f155ced4ddcb4097134ff3c332f>
    <TaxCatchAll xmlns="d6d2383b-45a0-4ddb-a407-c494fb1d42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E97333-28B4-4084-9AD9-E2F99C2A7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b34fd3-af78-4807-b886-7e6a01a185d3"/>
    <ds:schemaRef ds:uri="d6d2383b-45a0-4ddb-a407-c494fb1d4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0604D4-0C5A-4589-94B4-C22284975624}">
  <ds:schemaRefs>
    <ds:schemaRef ds:uri="http://schemas.microsoft.com/office/2006/metadata/properties"/>
    <ds:schemaRef ds:uri="http://schemas.microsoft.com/office/infopath/2007/PartnerControls"/>
    <ds:schemaRef ds:uri="f8b34fd3-af78-4807-b886-7e6a01a185d3"/>
    <ds:schemaRef ds:uri="d6d2383b-45a0-4ddb-a407-c494fb1d4267"/>
  </ds:schemaRefs>
</ds:datastoreItem>
</file>

<file path=customXml/itemProps3.xml><?xml version="1.0" encoding="utf-8"?>
<ds:datastoreItem xmlns:ds="http://schemas.openxmlformats.org/officeDocument/2006/customXml" ds:itemID="{1DEAAE87-B373-481C-9EB2-4CE18B457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2594</TotalTime>
  <Words>1443</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Long Do</dc:creator>
  <cp:lastModifiedBy>Kate Dryga (US)</cp:lastModifiedBy>
  <cp:revision>35</cp:revision>
  <dcterms:created xsi:type="dcterms:W3CDTF">2025-06-30T09:47:10Z</dcterms:created>
  <dcterms:modified xsi:type="dcterms:W3CDTF">2025-07-09T17:14:20Z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0x010100389F0254DAC13241BD636787D523EB1A</vt:lpwstr>
  </property>
</Properties>
</file>