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58" r:id="rId5"/>
  </p:sldIdLst>
  <p:sldSz cx="219456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561"/>
    <a:srgbClr val="AC7EC4"/>
    <a:srgbClr val="13ACAA"/>
    <a:srgbClr val="D86ECC"/>
    <a:srgbClr val="7030A0"/>
    <a:srgbClr val="737376"/>
    <a:srgbClr val="7C7C7C"/>
    <a:srgbClr val="A6A6A6"/>
    <a:srgbClr val="156082"/>
    <a:srgbClr val="7B4D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36" autoAdjust="0"/>
    <p:restoredTop sz="94635"/>
  </p:normalViewPr>
  <p:slideViewPr>
    <p:cSldViewPr snapToGrid="0" showGuides="1">
      <p:cViewPr>
        <p:scale>
          <a:sx n="50" d="100"/>
          <a:sy n="50" d="100"/>
        </p:scale>
        <p:origin x="1464" y="-58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784902-7E24-4D3E-AAB4-F1F237202A33}" type="datetimeFigureOut">
              <a:rPr lang="en-US" smtClean="0"/>
              <a:t>7/9/2025</a:t>
            </a:fld>
            <a:endParaRPr lang="en-US"/>
          </a:p>
        </p:txBody>
      </p:sp>
      <p:sp>
        <p:nvSpPr>
          <p:cNvPr id="4" name="Slide Image Placeholder 3"/>
          <p:cNvSpPr>
            <a:spLocks noGrp="1" noRot="1" noChangeAspect="1"/>
          </p:cNvSpPr>
          <p:nvPr>
            <p:ph type="sldImg" idx="2"/>
          </p:nvPr>
        </p:nvSpPr>
        <p:spPr>
          <a:xfrm>
            <a:off x="2400300" y="1143000"/>
            <a:ext cx="2057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F7B708-AFC3-4F71-969D-137BBFE42B6E}" type="slidenum">
              <a:rPr lang="en-US" smtClean="0"/>
              <a:t>‹#›</a:t>
            </a:fld>
            <a:endParaRPr lang="en-US"/>
          </a:p>
        </p:txBody>
      </p:sp>
    </p:spTree>
    <p:extLst>
      <p:ext uri="{BB962C8B-B14F-4D97-AF65-F5344CB8AC3E}">
        <p14:creationId xmlns:p14="http://schemas.microsoft.com/office/powerpoint/2010/main" val="1635608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5387342"/>
            <a:ext cx="18653760" cy="11460480"/>
          </a:xfrm>
        </p:spPr>
        <p:txBody>
          <a:bodyPr anchor="b"/>
          <a:lstStyle>
            <a:lvl1pPr algn="ctr">
              <a:defRPr sz="14400"/>
            </a:lvl1pPr>
          </a:lstStyle>
          <a:p>
            <a:r>
              <a:rPr lang="en-US"/>
              <a:t>Click to edit Master title style</a:t>
            </a:r>
            <a:endParaRPr lang="en-US" dirty="0"/>
          </a:p>
        </p:txBody>
      </p:sp>
      <p:sp>
        <p:nvSpPr>
          <p:cNvPr id="3" name="Subtitle 2"/>
          <p:cNvSpPr>
            <a:spLocks noGrp="1"/>
          </p:cNvSpPr>
          <p:nvPr>
            <p:ph type="subTitle" idx="1"/>
          </p:nvPr>
        </p:nvSpPr>
        <p:spPr>
          <a:xfrm>
            <a:off x="2743200" y="17289782"/>
            <a:ext cx="16459200" cy="7947658"/>
          </a:xfrm>
        </p:spPr>
        <p:txBody>
          <a:bodyPr/>
          <a:lstStyle>
            <a:lvl1pPr marL="0" indent="0" algn="ctr">
              <a:buNone/>
              <a:defRPr sz="5760"/>
            </a:lvl1pPr>
            <a:lvl2pPr marL="1097280" indent="0" algn="ctr">
              <a:buNone/>
              <a:defRPr sz="4800"/>
            </a:lvl2pPr>
            <a:lvl3pPr marL="2194560" indent="0" algn="ctr">
              <a:buNone/>
              <a:defRPr sz="4320"/>
            </a:lvl3pPr>
            <a:lvl4pPr marL="3291840" indent="0" algn="ctr">
              <a:buNone/>
              <a:defRPr sz="3840"/>
            </a:lvl4pPr>
            <a:lvl5pPr marL="4389120" indent="0" algn="ctr">
              <a:buNone/>
              <a:defRPr sz="3840"/>
            </a:lvl5pPr>
            <a:lvl6pPr marL="5486400" indent="0" algn="ctr">
              <a:buNone/>
              <a:defRPr sz="3840"/>
            </a:lvl6pPr>
            <a:lvl7pPr marL="6583680" indent="0" algn="ctr">
              <a:buNone/>
              <a:defRPr sz="3840"/>
            </a:lvl7pPr>
            <a:lvl8pPr marL="7680960" indent="0" algn="ctr">
              <a:buNone/>
              <a:defRPr sz="3840"/>
            </a:lvl8pPr>
            <a:lvl9pPr marL="8778240" indent="0" algn="ctr">
              <a:buNone/>
              <a:defRPr sz="38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16297F2-45DC-4DDE-91B4-4F3FA560E377}" type="datetimeFigureOut">
              <a:rPr lang="en-US" smtClean="0"/>
              <a:t>7/9/2025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78206-6CFB-402C-B409-4EE51F8EC452}" type="slidenum">
              <a:rPr lang="en-US" smtClean="0"/>
              <a:t>‹#›</a:t>
            </a:fld>
            <a:endParaRPr lang="en-US"/>
          </a:p>
        </p:txBody>
      </p:sp>
    </p:spTree>
    <p:extLst>
      <p:ext uri="{BB962C8B-B14F-4D97-AF65-F5344CB8AC3E}">
        <p14:creationId xmlns:p14="http://schemas.microsoft.com/office/powerpoint/2010/main" val="1305541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6297F2-45DC-4DDE-91B4-4F3FA560E377}" type="datetimeFigureOut">
              <a:rPr lang="en-US" smtClean="0"/>
              <a:t>7/9/2025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78206-6CFB-402C-B409-4EE51F8EC452}" type="slidenum">
              <a:rPr lang="en-US" smtClean="0"/>
              <a:t>‹#›</a:t>
            </a:fld>
            <a:endParaRPr lang="en-US"/>
          </a:p>
        </p:txBody>
      </p:sp>
    </p:spTree>
    <p:extLst>
      <p:ext uri="{BB962C8B-B14F-4D97-AF65-F5344CB8AC3E}">
        <p14:creationId xmlns:p14="http://schemas.microsoft.com/office/powerpoint/2010/main" val="3195715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752600"/>
            <a:ext cx="473202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508761" y="1752600"/>
            <a:ext cx="1392174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6297F2-45DC-4DDE-91B4-4F3FA560E377}" type="datetimeFigureOut">
              <a:rPr lang="en-US" smtClean="0"/>
              <a:t>7/9/2025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78206-6CFB-402C-B409-4EE51F8EC452}" type="slidenum">
              <a:rPr lang="en-US" smtClean="0"/>
              <a:t>‹#›</a:t>
            </a:fld>
            <a:endParaRPr lang="en-US"/>
          </a:p>
        </p:txBody>
      </p:sp>
    </p:spTree>
    <p:extLst>
      <p:ext uri="{BB962C8B-B14F-4D97-AF65-F5344CB8AC3E}">
        <p14:creationId xmlns:p14="http://schemas.microsoft.com/office/powerpoint/2010/main" val="2867132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6297F2-45DC-4DDE-91B4-4F3FA560E377}" type="datetimeFigureOut">
              <a:rPr lang="en-US" smtClean="0"/>
              <a:t>7/9/2025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78206-6CFB-402C-B409-4EE51F8EC452}" type="slidenum">
              <a:rPr lang="en-US" smtClean="0"/>
              <a:t>‹#›</a:t>
            </a:fld>
            <a:endParaRPr lang="en-US"/>
          </a:p>
        </p:txBody>
      </p:sp>
    </p:spTree>
    <p:extLst>
      <p:ext uri="{BB962C8B-B14F-4D97-AF65-F5344CB8AC3E}">
        <p14:creationId xmlns:p14="http://schemas.microsoft.com/office/powerpoint/2010/main" val="126786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8206749"/>
            <a:ext cx="18928080" cy="13693138"/>
          </a:xfrm>
        </p:spPr>
        <p:txBody>
          <a:bodyPr anchor="b"/>
          <a:lstStyle>
            <a:lvl1pPr>
              <a:defRPr sz="14400"/>
            </a:lvl1pPr>
          </a:lstStyle>
          <a:p>
            <a:r>
              <a:rPr lang="en-US"/>
              <a:t>Click to edit Master title style</a:t>
            </a:r>
            <a:endParaRPr lang="en-US" dirty="0"/>
          </a:p>
        </p:txBody>
      </p:sp>
      <p:sp>
        <p:nvSpPr>
          <p:cNvPr id="3" name="Text Placeholder 2"/>
          <p:cNvSpPr>
            <a:spLocks noGrp="1"/>
          </p:cNvSpPr>
          <p:nvPr>
            <p:ph type="body" idx="1"/>
          </p:nvPr>
        </p:nvSpPr>
        <p:spPr>
          <a:xfrm>
            <a:off x="1497331" y="22029429"/>
            <a:ext cx="18928080" cy="7200898"/>
          </a:xfrm>
        </p:spPr>
        <p:txBody>
          <a:bodyPr/>
          <a:lstStyle>
            <a:lvl1pPr marL="0" indent="0">
              <a:buNone/>
              <a:defRPr sz="5760">
                <a:solidFill>
                  <a:schemeClr val="tx1">
                    <a:tint val="82000"/>
                  </a:schemeClr>
                </a:solidFill>
              </a:defRPr>
            </a:lvl1pPr>
            <a:lvl2pPr marL="1097280" indent="0">
              <a:buNone/>
              <a:defRPr sz="4800">
                <a:solidFill>
                  <a:schemeClr val="tx1">
                    <a:tint val="82000"/>
                  </a:schemeClr>
                </a:solidFill>
              </a:defRPr>
            </a:lvl2pPr>
            <a:lvl3pPr marL="2194560" indent="0">
              <a:buNone/>
              <a:defRPr sz="4320">
                <a:solidFill>
                  <a:schemeClr val="tx1">
                    <a:tint val="82000"/>
                  </a:schemeClr>
                </a:solidFill>
              </a:defRPr>
            </a:lvl3pPr>
            <a:lvl4pPr marL="3291840" indent="0">
              <a:buNone/>
              <a:defRPr sz="3840">
                <a:solidFill>
                  <a:schemeClr val="tx1">
                    <a:tint val="82000"/>
                  </a:schemeClr>
                </a:solidFill>
              </a:defRPr>
            </a:lvl4pPr>
            <a:lvl5pPr marL="4389120" indent="0">
              <a:buNone/>
              <a:defRPr sz="3840">
                <a:solidFill>
                  <a:schemeClr val="tx1">
                    <a:tint val="82000"/>
                  </a:schemeClr>
                </a:solidFill>
              </a:defRPr>
            </a:lvl5pPr>
            <a:lvl6pPr marL="5486400" indent="0">
              <a:buNone/>
              <a:defRPr sz="3840">
                <a:solidFill>
                  <a:schemeClr val="tx1">
                    <a:tint val="82000"/>
                  </a:schemeClr>
                </a:solidFill>
              </a:defRPr>
            </a:lvl6pPr>
            <a:lvl7pPr marL="6583680" indent="0">
              <a:buNone/>
              <a:defRPr sz="3840">
                <a:solidFill>
                  <a:schemeClr val="tx1">
                    <a:tint val="82000"/>
                  </a:schemeClr>
                </a:solidFill>
              </a:defRPr>
            </a:lvl7pPr>
            <a:lvl8pPr marL="7680960" indent="0">
              <a:buNone/>
              <a:defRPr sz="3840">
                <a:solidFill>
                  <a:schemeClr val="tx1">
                    <a:tint val="82000"/>
                  </a:schemeClr>
                </a:solidFill>
              </a:defRPr>
            </a:lvl8pPr>
            <a:lvl9pPr marL="8778240" indent="0">
              <a:buNone/>
              <a:defRPr sz="384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6297F2-45DC-4DDE-91B4-4F3FA560E377}" type="datetimeFigureOut">
              <a:rPr lang="en-US" smtClean="0"/>
              <a:t>7/9/2025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78206-6CFB-402C-B409-4EE51F8EC452}" type="slidenum">
              <a:rPr lang="en-US" smtClean="0"/>
              <a:t>‹#›</a:t>
            </a:fld>
            <a:endParaRPr lang="en-US"/>
          </a:p>
        </p:txBody>
      </p:sp>
    </p:spTree>
    <p:extLst>
      <p:ext uri="{BB962C8B-B14F-4D97-AF65-F5344CB8AC3E}">
        <p14:creationId xmlns:p14="http://schemas.microsoft.com/office/powerpoint/2010/main" val="675834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08760" y="8763000"/>
            <a:ext cx="93268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1109960" y="8763000"/>
            <a:ext cx="93268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16297F2-45DC-4DDE-91B4-4F3FA560E377}" type="datetimeFigureOut">
              <a:rPr lang="en-US" smtClean="0"/>
              <a:t>7/9/2025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E78206-6CFB-402C-B409-4EE51F8EC452}" type="slidenum">
              <a:rPr lang="en-US" smtClean="0"/>
              <a:t>‹#›</a:t>
            </a:fld>
            <a:endParaRPr lang="en-US"/>
          </a:p>
        </p:txBody>
      </p:sp>
    </p:spTree>
    <p:extLst>
      <p:ext uri="{BB962C8B-B14F-4D97-AF65-F5344CB8AC3E}">
        <p14:creationId xmlns:p14="http://schemas.microsoft.com/office/powerpoint/2010/main" val="3601668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752607"/>
            <a:ext cx="1892808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11621" y="8069582"/>
            <a:ext cx="9284016" cy="395477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Click to edit Master text styles</a:t>
            </a:r>
          </a:p>
        </p:txBody>
      </p:sp>
      <p:sp>
        <p:nvSpPr>
          <p:cNvPr id="4" name="Content Placeholder 3"/>
          <p:cNvSpPr>
            <a:spLocks noGrp="1"/>
          </p:cNvSpPr>
          <p:nvPr>
            <p:ph sz="half" idx="2"/>
          </p:nvPr>
        </p:nvSpPr>
        <p:spPr>
          <a:xfrm>
            <a:off x="1511621" y="12024360"/>
            <a:ext cx="9284016"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1109961" y="8069582"/>
            <a:ext cx="9329738" cy="395477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Click to edit Master text styles</a:t>
            </a:r>
          </a:p>
        </p:txBody>
      </p:sp>
      <p:sp>
        <p:nvSpPr>
          <p:cNvPr id="6" name="Content Placeholder 5"/>
          <p:cNvSpPr>
            <a:spLocks noGrp="1"/>
          </p:cNvSpPr>
          <p:nvPr>
            <p:ph sz="quarter" idx="4"/>
          </p:nvPr>
        </p:nvSpPr>
        <p:spPr>
          <a:xfrm>
            <a:off x="11109961" y="12024360"/>
            <a:ext cx="9329738"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16297F2-45DC-4DDE-91B4-4F3FA560E377}" type="datetimeFigureOut">
              <a:rPr lang="en-US" smtClean="0"/>
              <a:t>7/9/2025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E78206-6CFB-402C-B409-4EE51F8EC452}" type="slidenum">
              <a:rPr lang="en-US" smtClean="0"/>
              <a:t>‹#›</a:t>
            </a:fld>
            <a:endParaRPr lang="en-US"/>
          </a:p>
        </p:txBody>
      </p:sp>
    </p:spTree>
    <p:extLst>
      <p:ext uri="{BB962C8B-B14F-4D97-AF65-F5344CB8AC3E}">
        <p14:creationId xmlns:p14="http://schemas.microsoft.com/office/powerpoint/2010/main" val="714307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16297F2-45DC-4DDE-91B4-4F3FA560E377}" type="datetimeFigureOut">
              <a:rPr lang="en-US" smtClean="0"/>
              <a:t>7/9/2025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E78206-6CFB-402C-B409-4EE51F8EC452}" type="slidenum">
              <a:rPr lang="en-US" smtClean="0"/>
              <a:t>‹#›</a:t>
            </a:fld>
            <a:endParaRPr lang="en-US"/>
          </a:p>
        </p:txBody>
      </p:sp>
    </p:spTree>
    <p:extLst>
      <p:ext uri="{BB962C8B-B14F-4D97-AF65-F5344CB8AC3E}">
        <p14:creationId xmlns:p14="http://schemas.microsoft.com/office/powerpoint/2010/main" val="975301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6297F2-45DC-4DDE-91B4-4F3FA560E377}" type="datetimeFigureOut">
              <a:rPr lang="en-US" smtClean="0"/>
              <a:t>7/9/2025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E78206-6CFB-402C-B409-4EE51F8EC452}" type="slidenum">
              <a:rPr lang="en-US" smtClean="0"/>
              <a:t>‹#›</a:t>
            </a:fld>
            <a:endParaRPr lang="en-US"/>
          </a:p>
        </p:txBody>
      </p:sp>
    </p:spTree>
    <p:extLst>
      <p:ext uri="{BB962C8B-B14F-4D97-AF65-F5344CB8AC3E}">
        <p14:creationId xmlns:p14="http://schemas.microsoft.com/office/powerpoint/2010/main" val="2453454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p:spPr>
        <p:txBody>
          <a:bodyPr anchor="b"/>
          <a:lstStyle>
            <a:lvl1pPr>
              <a:defRPr sz="7680"/>
            </a:lvl1pPr>
          </a:lstStyle>
          <a:p>
            <a:r>
              <a:rPr lang="en-US"/>
              <a:t>Click to edit Master title style</a:t>
            </a:r>
            <a:endParaRPr lang="en-US" dirty="0"/>
          </a:p>
        </p:txBody>
      </p:sp>
      <p:sp>
        <p:nvSpPr>
          <p:cNvPr id="3" name="Content Placeholder 2"/>
          <p:cNvSpPr>
            <a:spLocks noGrp="1"/>
          </p:cNvSpPr>
          <p:nvPr>
            <p:ph idx="1"/>
          </p:nvPr>
        </p:nvSpPr>
        <p:spPr>
          <a:xfrm>
            <a:off x="9329738" y="4739647"/>
            <a:ext cx="11109960" cy="23393400"/>
          </a:xfr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11619" y="9875520"/>
            <a:ext cx="7078027" cy="18295622"/>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Click to edit Master text styles</a:t>
            </a:r>
          </a:p>
        </p:txBody>
      </p:sp>
      <p:sp>
        <p:nvSpPr>
          <p:cNvPr id="5" name="Date Placeholder 4"/>
          <p:cNvSpPr>
            <a:spLocks noGrp="1"/>
          </p:cNvSpPr>
          <p:nvPr>
            <p:ph type="dt" sz="half" idx="10"/>
          </p:nvPr>
        </p:nvSpPr>
        <p:spPr/>
        <p:txBody>
          <a:bodyPr/>
          <a:lstStyle/>
          <a:p>
            <a:fld id="{516297F2-45DC-4DDE-91B4-4F3FA560E377}" type="datetimeFigureOut">
              <a:rPr lang="en-US" smtClean="0"/>
              <a:t>7/9/2025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E78206-6CFB-402C-B409-4EE51F8EC452}" type="slidenum">
              <a:rPr lang="en-US" smtClean="0"/>
              <a:t>‹#›</a:t>
            </a:fld>
            <a:endParaRPr lang="en-US"/>
          </a:p>
        </p:txBody>
      </p:sp>
    </p:spTree>
    <p:extLst>
      <p:ext uri="{BB962C8B-B14F-4D97-AF65-F5344CB8AC3E}">
        <p14:creationId xmlns:p14="http://schemas.microsoft.com/office/powerpoint/2010/main" val="193184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p:spPr>
        <p:txBody>
          <a:bodyPr anchor="b"/>
          <a:lstStyle>
            <a:lvl1pPr>
              <a:defRPr sz="7680"/>
            </a:lvl1pPr>
          </a:lstStyle>
          <a:p>
            <a:r>
              <a:rPr lang="en-US"/>
              <a:t>Click to edit Master title style</a:t>
            </a:r>
            <a:endParaRPr lang="en-US" dirty="0"/>
          </a:p>
        </p:txBody>
      </p:sp>
      <p:sp>
        <p:nvSpPr>
          <p:cNvPr id="3" name="Picture Placeholder 2"/>
          <p:cNvSpPr>
            <a:spLocks noGrp="1" noChangeAspect="1"/>
          </p:cNvSpPr>
          <p:nvPr>
            <p:ph type="pic" idx="1"/>
          </p:nvPr>
        </p:nvSpPr>
        <p:spPr>
          <a:xfrm>
            <a:off x="9329738" y="4739647"/>
            <a:ext cx="11109960" cy="23393400"/>
          </a:xfr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a:t>Click icon to add picture</a:t>
            </a:r>
            <a:endParaRPr lang="en-US" dirty="0"/>
          </a:p>
        </p:txBody>
      </p:sp>
      <p:sp>
        <p:nvSpPr>
          <p:cNvPr id="4" name="Text Placeholder 3"/>
          <p:cNvSpPr>
            <a:spLocks noGrp="1"/>
          </p:cNvSpPr>
          <p:nvPr>
            <p:ph type="body" sz="half" idx="2"/>
          </p:nvPr>
        </p:nvSpPr>
        <p:spPr>
          <a:xfrm>
            <a:off x="1511619" y="9875520"/>
            <a:ext cx="7078027" cy="18295622"/>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Click to edit Master text styles</a:t>
            </a:r>
          </a:p>
        </p:txBody>
      </p:sp>
      <p:sp>
        <p:nvSpPr>
          <p:cNvPr id="5" name="Date Placeholder 4"/>
          <p:cNvSpPr>
            <a:spLocks noGrp="1"/>
          </p:cNvSpPr>
          <p:nvPr>
            <p:ph type="dt" sz="half" idx="10"/>
          </p:nvPr>
        </p:nvSpPr>
        <p:spPr/>
        <p:txBody>
          <a:bodyPr/>
          <a:lstStyle/>
          <a:p>
            <a:fld id="{516297F2-45DC-4DDE-91B4-4F3FA560E377}" type="datetimeFigureOut">
              <a:rPr lang="en-US" smtClean="0"/>
              <a:t>7/9/2025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E78206-6CFB-402C-B409-4EE51F8EC452}" type="slidenum">
              <a:rPr lang="en-US" smtClean="0"/>
              <a:t>‹#›</a:t>
            </a:fld>
            <a:endParaRPr lang="en-US"/>
          </a:p>
        </p:txBody>
      </p:sp>
    </p:spTree>
    <p:extLst>
      <p:ext uri="{BB962C8B-B14F-4D97-AF65-F5344CB8AC3E}">
        <p14:creationId xmlns:p14="http://schemas.microsoft.com/office/powerpoint/2010/main" val="4135022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8760" y="1752607"/>
            <a:ext cx="1892808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508760" y="8763000"/>
            <a:ext cx="1892808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508760" y="30510487"/>
            <a:ext cx="4937760" cy="1752600"/>
          </a:xfrm>
          <a:prstGeom prst="rect">
            <a:avLst/>
          </a:prstGeom>
        </p:spPr>
        <p:txBody>
          <a:bodyPr vert="horz" lIns="91440" tIns="45720" rIns="91440" bIns="45720" rtlCol="0" anchor="ctr"/>
          <a:lstStyle>
            <a:lvl1pPr algn="l">
              <a:defRPr sz="2880">
                <a:solidFill>
                  <a:schemeClr val="tx1">
                    <a:tint val="82000"/>
                  </a:schemeClr>
                </a:solidFill>
              </a:defRPr>
            </a:lvl1pPr>
          </a:lstStyle>
          <a:p>
            <a:fld id="{516297F2-45DC-4DDE-91B4-4F3FA560E377}" type="datetimeFigureOut">
              <a:rPr lang="en-US" smtClean="0"/>
              <a:t>7/9/2025</a:t>
            </a:fld>
            <a:endParaRPr lang="en-US"/>
          </a:p>
        </p:txBody>
      </p:sp>
      <p:sp>
        <p:nvSpPr>
          <p:cNvPr id="5" name="Footer Placeholder 4"/>
          <p:cNvSpPr>
            <a:spLocks noGrp="1"/>
          </p:cNvSpPr>
          <p:nvPr>
            <p:ph type="ftr" sz="quarter" idx="3"/>
          </p:nvPr>
        </p:nvSpPr>
        <p:spPr>
          <a:xfrm>
            <a:off x="7269480" y="30510487"/>
            <a:ext cx="7406640" cy="1752600"/>
          </a:xfrm>
          <a:prstGeom prst="rect">
            <a:avLst/>
          </a:prstGeom>
        </p:spPr>
        <p:txBody>
          <a:bodyPr vert="horz" lIns="91440" tIns="45720" rIns="91440" bIns="45720" rtlCol="0" anchor="ctr"/>
          <a:lstStyle>
            <a:lvl1pPr algn="ctr">
              <a:defRPr sz="288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15499080" y="30510487"/>
            <a:ext cx="4937760" cy="1752600"/>
          </a:xfrm>
          <a:prstGeom prst="rect">
            <a:avLst/>
          </a:prstGeom>
        </p:spPr>
        <p:txBody>
          <a:bodyPr vert="horz" lIns="91440" tIns="45720" rIns="91440" bIns="45720" rtlCol="0" anchor="ctr"/>
          <a:lstStyle>
            <a:lvl1pPr algn="r">
              <a:defRPr sz="2880">
                <a:solidFill>
                  <a:schemeClr val="tx1">
                    <a:tint val="82000"/>
                  </a:schemeClr>
                </a:solidFill>
              </a:defRPr>
            </a:lvl1pPr>
          </a:lstStyle>
          <a:p>
            <a:fld id="{B9E78206-6CFB-402C-B409-4EE51F8EC452}" type="slidenum">
              <a:rPr lang="en-US" smtClean="0"/>
              <a:t>‹#›</a:t>
            </a:fld>
            <a:endParaRPr lang="en-US"/>
          </a:p>
        </p:txBody>
      </p:sp>
    </p:spTree>
    <p:extLst>
      <p:ext uri="{BB962C8B-B14F-4D97-AF65-F5344CB8AC3E}">
        <p14:creationId xmlns:p14="http://schemas.microsoft.com/office/powerpoint/2010/main" val="6719756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extLst>
    <p:ext uri="{27BBF7A9-308A-43DC-89C8-2F10F3537804}">
      <p15:sldGuideLst xmlns:p15="http://schemas.microsoft.com/office/powerpoint/2012/main">
        <p15:guide id="1" userDrawn="1">
          <p15:clr>
            <a:srgbClr val="FF5000"/>
          </p15:clr>
        </p15:guide>
        <p15:guide id="2" pos="13824" userDrawn="1">
          <p15:clr>
            <a:srgbClr val="FF5000"/>
          </p15:clr>
        </p15:guide>
        <p15:guide id="3" pos="374" userDrawn="1">
          <p15:clr>
            <a:srgbClr val="FF5000"/>
          </p15:clr>
        </p15:guide>
        <p15:guide id="4" pos="6840" userDrawn="1">
          <p15:clr>
            <a:srgbClr val="FF5000"/>
          </p15:clr>
        </p15:guide>
        <p15:guide id="5" pos="6984" userDrawn="1">
          <p15:clr>
            <a:srgbClr val="FF5000"/>
          </p15:clr>
        </p15:guide>
        <p15:guide id="6" pos="13449" userDrawn="1">
          <p15:clr>
            <a:srgbClr val="FF5000"/>
          </p15:clr>
        </p15:guide>
        <p15:guide id="7" orient="horz" userDrawn="1">
          <p15:clr>
            <a:srgbClr val="FF5000"/>
          </p15:clr>
        </p15:guide>
        <p15:guide id="8" orient="horz" pos="20736" userDrawn="1">
          <p15:clr>
            <a:srgbClr val="FF5000"/>
          </p15:clr>
        </p15:guide>
        <p15:guide id="9" orient="horz" pos="518" userDrawn="1">
          <p15:clr>
            <a:srgbClr val="FF5000"/>
          </p15:clr>
        </p15:guide>
        <p15:guide id="10" orient="horz" pos="20217" userDrawn="1">
          <p15:clr>
            <a:srgbClr val="FF500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103BF7B-6D19-90A1-2AF6-091541C65CF7}"/>
              </a:ext>
            </a:extLst>
          </p:cNvPr>
          <p:cNvSpPr/>
          <p:nvPr/>
        </p:nvSpPr>
        <p:spPr>
          <a:xfrm>
            <a:off x="0" y="598944"/>
            <a:ext cx="21945600" cy="3711799"/>
          </a:xfrm>
          <a:prstGeom prst="rect">
            <a:avLst/>
          </a:prstGeom>
          <a:solidFill>
            <a:srgbClr val="EBEC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9F9D9E3-C596-0F4F-C1EA-69F9C25AF956}"/>
              </a:ext>
            </a:extLst>
          </p:cNvPr>
          <p:cNvSpPr/>
          <p:nvPr/>
        </p:nvSpPr>
        <p:spPr>
          <a:xfrm>
            <a:off x="0" y="0"/>
            <a:ext cx="21945600" cy="612338"/>
          </a:xfrm>
          <a:prstGeom prst="rect">
            <a:avLst/>
          </a:prstGeom>
          <a:solidFill>
            <a:srgbClr val="2D25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7" name="Rectangle 46">
            <a:extLst>
              <a:ext uri="{FF2B5EF4-FFF2-40B4-BE49-F238E27FC236}">
                <a16:creationId xmlns:a16="http://schemas.microsoft.com/office/drawing/2014/main" id="{34EBEE76-3AE7-9C8F-83D8-0A2635C799B5}"/>
              </a:ext>
            </a:extLst>
          </p:cNvPr>
          <p:cNvSpPr/>
          <p:nvPr/>
        </p:nvSpPr>
        <p:spPr>
          <a:xfrm>
            <a:off x="-2" y="32395179"/>
            <a:ext cx="21945599" cy="523220"/>
          </a:xfrm>
          <a:prstGeom prst="rect">
            <a:avLst/>
          </a:prstGeom>
          <a:solidFill>
            <a:srgbClr val="2D25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extBox 1">
            <a:extLst>
              <a:ext uri="{FF2B5EF4-FFF2-40B4-BE49-F238E27FC236}">
                <a16:creationId xmlns:a16="http://schemas.microsoft.com/office/drawing/2014/main" id="{C0159FD1-9987-086B-02C5-22E4649DF798}"/>
              </a:ext>
            </a:extLst>
          </p:cNvPr>
          <p:cNvSpPr txBox="1"/>
          <p:nvPr/>
        </p:nvSpPr>
        <p:spPr>
          <a:xfrm>
            <a:off x="593726" y="828728"/>
            <a:ext cx="17160874" cy="1994392"/>
          </a:xfrm>
          <a:prstGeom prst="rect">
            <a:avLst/>
          </a:prstGeom>
          <a:noFill/>
        </p:spPr>
        <p:txBody>
          <a:bodyPr wrap="square" lIns="0" tIns="0" rIns="0" bIns="0">
            <a:spAutoFit/>
          </a:bodyPr>
          <a:lstStyle/>
          <a:p>
            <a:pPr>
              <a:lnSpc>
                <a:spcPct val="90000"/>
              </a:lnSpc>
            </a:pPr>
            <a:r>
              <a:rPr lang="en-US" sz="4800" b="1" dirty="0">
                <a:solidFill>
                  <a:srgbClr val="2D2561"/>
                </a:solidFill>
                <a:latin typeface="Arial" panose="020B0604020202020204" pitchFamily="34" charset="0"/>
                <a:ea typeface="Times New Roman" panose="02020603050405020304" pitchFamily="18" charset="0"/>
                <a:cs typeface="Arial" panose="020B0604020202020204" pitchFamily="34" charset="0"/>
              </a:rPr>
              <a:t>Long-Term Efficacy and Safety Evaluation of Arimoclomol </a:t>
            </a:r>
          </a:p>
          <a:p>
            <a:pPr>
              <a:lnSpc>
                <a:spcPct val="90000"/>
              </a:lnSpc>
            </a:pPr>
            <a:r>
              <a:rPr lang="en-US" sz="4800" b="1" dirty="0">
                <a:solidFill>
                  <a:srgbClr val="2D2561"/>
                </a:solidFill>
                <a:latin typeface="Arial" panose="020B0604020202020204" pitchFamily="34" charset="0"/>
                <a:ea typeface="Times New Roman" panose="02020603050405020304" pitchFamily="18" charset="0"/>
                <a:cs typeface="Arial" panose="020B0604020202020204" pitchFamily="34" charset="0"/>
              </a:rPr>
              <a:t>Treatment in Patients With Niemann-Pick Disease </a:t>
            </a:r>
          </a:p>
          <a:p>
            <a:pPr>
              <a:lnSpc>
                <a:spcPct val="90000"/>
              </a:lnSpc>
            </a:pPr>
            <a:r>
              <a:rPr lang="en-US" sz="4800" b="1" dirty="0">
                <a:solidFill>
                  <a:srgbClr val="2D2561"/>
                </a:solidFill>
                <a:latin typeface="Arial" panose="020B0604020202020204" pitchFamily="34" charset="0"/>
                <a:ea typeface="Times New Roman" panose="02020603050405020304" pitchFamily="18" charset="0"/>
                <a:cs typeface="Arial" panose="020B0604020202020204" pitchFamily="34" charset="0"/>
              </a:rPr>
              <a:t>Type C – Data From a 48-Month Open-Label Trial</a:t>
            </a:r>
          </a:p>
        </p:txBody>
      </p:sp>
      <p:sp>
        <p:nvSpPr>
          <p:cNvPr id="4" name="TextBox 3">
            <a:extLst>
              <a:ext uri="{FF2B5EF4-FFF2-40B4-BE49-F238E27FC236}">
                <a16:creationId xmlns:a16="http://schemas.microsoft.com/office/drawing/2014/main" id="{0B68F13F-5841-7DAB-7E54-269B1D354726}"/>
              </a:ext>
            </a:extLst>
          </p:cNvPr>
          <p:cNvSpPr txBox="1"/>
          <p:nvPr/>
        </p:nvSpPr>
        <p:spPr>
          <a:xfrm>
            <a:off x="593726" y="2993408"/>
            <a:ext cx="20756562" cy="966418"/>
          </a:xfrm>
          <a:prstGeom prst="rect">
            <a:avLst/>
          </a:prstGeom>
          <a:noFill/>
        </p:spPr>
        <p:txBody>
          <a:bodyPr wrap="square" lIns="0" tIns="0" rIns="0" bIns="0">
            <a:spAutoFit/>
          </a:bodyPr>
          <a:lstStyle/>
          <a:p>
            <a:pPr>
              <a:lnSpc>
                <a:spcPct val="107000"/>
              </a:lnSpc>
            </a:pPr>
            <a:r>
              <a:rPr lang="en-US" sz="2400" b="1" dirty="0">
                <a:latin typeface="Arial" panose="020B0604020202020204" pitchFamily="34" charset="0"/>
                <a:ea typeface="Times New Roman" panose="02020603050405020304" pitchFamily="18" charset="0"/>
                <a:cs typeface="Arial" panose="020B0604020202020204" pitchFamily="34" charset="0"/>
              </a:rPr>
              <a:t>Eugen Mengel </a:t>
            </a:r>
            <a:r>
              <a:rPr lang="en-US" sz="2400" b="1" baseline="30000" dirty="0">
                <a:latin typeface="Arial" panose="020B0604020202020204" pitchFamily="34" charset="0"/>
                <a:ea typeface="Times New Roman" panose="02020603050405020304" pitchFamily="18" charset="0"/>
                <a:cs typeface="Arial" panose="020B0604020202020204" pitchFamily="34" charset="0"/>
              </a:rPr>
              <a:t>1</a:t>
            </a:r>
            <a:r>
              <a:rPr lang="en-US" sz="2400" b="1" dirty="0">
                <a:latin typeface="Arial" panose="020B0604020202020204" pitchFamily="34" charset="0"/>
                <a:ea typeface="Times New Roman" panose="02020603050405020304" pitchFamily="18" charset="0"/>
                <a:cs typeface="Arial" panose="020B0604020202020204" pitchFamily="34" charset="0"/>
              </a:rPr>
              <a:t>, Marc Patterson </a:t>
            </a:r>
            <a:r>
              <a:rPr lang="en-US" sz="2400" b="1" baseline="30000" dirty="0">
                <a:latin typeface="Arial" panose="020B0604020202020204" pitchFamily="34" charset="0"/>
                <a:ea typeface="Times New Roman" panose="02020603050405020304" pitchFamily="18" charset="0"/>
                <a:cs typeface="Arial" panose="020B0604020202020204" pitchFamily="34" charset="0"/>
              </a:rPr>
              <a:t>2</a:t>
            </a:r>
            <a:r>
              <a:rPr lang="en-US" sz="2400" b="1" dirty="0">
                <a:latin typeface="Arial" panose="020B0604020202020204" pitchFamily="34" charset="0"/>
                <a:ea typeface="Times New Roman" panose="02020603050405020304" pitchFamily="18" charset="0"/>
                <a:cs typeface="Arial" panose="020B0604020202020204" pitchFamily="34" charset="0"/>
              </a:rPr>
              <a:t>, Sven Guenther</a:t>
            </a:r>
            <a:r>
              <a:rPr lang="en-US" sz="2400" b="1" baseline="30000" dirty="0">
                <a:latin typeface="Arial" panose="020B0604020202020204" pitchFamily="34" charset="0"/>
                <a:ea typeface="Times New Roman" panose="02020603050405020304" pitchFamily="18" charset="0"/>
                <a:cs typeface="Arial" panose="020B0604020202020204" pitchFamily="34" charset="0"/>
              </a:rPr>
              <a:t> 3</a:t>
            </a:r>
            <a:r>
              <a:rPr lang="en-US" sz="2400" b="1" dirty="0">
                <a:latin typeface="Arial" panose="020B0604020202020204" pitchFamily="34" charset="0"/>
                <a:ea typeface="Times New Roman" panose="02020603050405020304" pitchFamily="18" charset="0"/>
                <a:cs typeface="Arial" panose="020B0604020202020204" pitchFamily="34" charset="0"/>
              </a:rPr>
              <a:t>, Christine í Dali</a:t>
            </a:r>
            <a:r>
              <a:rPr lang="en-US" sz="2400" b="1" baseline="30000" dirty="0">
                <a:latin typeface="Arial" panose="020B0604020202020204" pitchFamily="34" charset="0"/>
                <a:ea typeface="Times New Roman" panose="02020603050405020304" pitchFamily="18" charset="0"/>
                <a:cs typeface="Arial" panose="020B0604020202020204" pitchFamily="34" charset="0"/>
              </a:rPr>
              <a:t> 4, </a:t>
            </a:r>
            <a:r>
              <a:rPr lang="en-US" sz="2400" b="1" dirty="0">
                <a:latin typeface="Arial" panose="020B0604020202020204" pitchFamily="34" charset="0"/>
                <a:ea typeface="Times New Roman" panose="02020603050405020304" pitchFamily="18" charset="0"/>
                <a:cs typeface="Arial" panose="020B0604020202020204" pitchFamily="34" charset="0"/>
              </a:rPr>
              <a:t>Elena Buglo</a:t>
            </a:r>
            <a:r>
              <a:rPr lang="en-US" sz="2400" b="1" baseline="30000" dirty="0">
                <a:latin typeface="Arial" panose="020B0604020202020204" pitchFamily="34" charset="0"/>
                <a:ea typeface="Times New Roman" panose="02020603050405020304" pitchFamily="18" charset="0"/>
                <a:cs typeface="Arial" panose="020B0604020202020204" pitchFamily="34" charset="0"/>
              </a:rPr>
              <a:t>3</a:t>
            </a:r>
          </a:p>
          <a:p>
            <a:pPr>
              <a:lnSpc>
                <a:spcPct val="107000"/>
              </a:lnSpc>
            </a:pPr>
            <a:r>
              <a:rPr lang="en-US" b="1" baseline="30000" dirty="0">
                <a:latin typeface="Arial" panose="020B0604020202020204" pitchFamily="34" charset="0"/>
                <a:ea typeface="Times New Roman" panose="02020603050405020304" pitchFamily="18" charset="0"/>
                <a:cs typeface="Arial" panose="020B0604020202020204" pitchFamily="34" charset="0"/>
              </a:rPr>
              <a:t>1 </a:t>
            </a:r>
            <a:r>
              <a:rPr lang="en-US" b="1" dirty="0">
                <a:latin typeface="Arial" panose="020B0604020202020204" pitchFamily="34" charset="0"/>
                <a:ea typeface="Times New Roman" panose="02020603050405020304" pitchFamily="18" charset="0"/>
                <a:cs typeface="Arial" panose="020B0604020202020204" pitchFamily="34" charset="0"/>
              </a:rPr>
              <a:t>SphinCS, Clinical Science for LSD, Hochheim, Germany, </a:t>
            </a:r>
            <a:r>
              <a:rPr lang="en-US" b="1" baseline="30000" dirty="0">
                <a:latin typeface="Arial" panose="020B0604020202020204" pitchFamily="34" charset="0"/>
                <a:ea typeface="Times New Roman" panose="02020603050405020304" pitchFamily="18" charset="0"/>
                <a:cs typeface="Arial" panose="020B0604020202020204" pitchFamily="34" charset="0"/>
              </a:rPr>
              <a:t>2 </a:t>
            </a:r>
            <a:r>
              <a:rPr lang="en-US" b="1" dirty="0">
                <a:latin typeface="Arial" panose="020B0604020202020204" pitchFamily="34" charset="0"/>
                <a:ea typeface="Times New Roman" panose="02020603050405020304" pitchFamily="18" charset="0"/>
                <a:cs typeface="Arial" panose="020B0604020202020204" pitchFamily="34" charset="0"/>
              </a:rPr>
              <a:t>Neurology, Pediatrics and Medical Genetics, Mayo Clinic, Rochester, MN, USA, </a:t>
            </a:r>
            <a:br>
              <a:rPr lang="en-US" b="1" baseline="30000" dirty="0">
                <a:latin typeface="Arial" panose="020B0604020202020204" pitchFamily="34" charset="0"/>
                <a:ea typeface="Times New Roman" panose="02020603050405020304" pitchFamily="18" charset="0"/>
                <a:cs typeface="Arial" panose="020B0604020202020204" pitchFamily="34" charset="0"/>
              </a:rPr>
            </a:br>
            <a:r>
              <a:rPr lang="en-US" b="1" baseline="30000" dirty="0">
                <a:latin typeface="Arial" panose="020B0604020202020204" pitchFamily="34" charset="0"/>
                <a:ea typeface="Times New Roman" panose="02020603050405020304" pitchFamily="18" charset="0"/>
                <a:cs typeface="Arial" panose="020B0604020202020204" pitchFamily="34" charset="0"/>
              </a:rPr>
              <a:t>3</a:t>
            </a:r>
            <a:r>
              <a:rPr lang="en-US" b="1" dirty="0">
                <a:latin typeface="Arial" panose="020B0604020202020204" pitchFamily="34" charset="0"/>
                <a:ea typeface="Times New Roman" panose="02020603050405020304" pitchFamily="18" charset="0"/>
                <a:cs typeface="Arial" panose="020B0604020202020204" pitchFamily="34" charset="0"/>
              </a:rPr>
              <a:t> Zevra Therapeutics, Celebration, FL, USA, </a:t>
            </a:r>
            <a:r>
              <a:rPr lang="en-US" b="1" baseline="30000" dirty="0">
                <a:latin typeface="Arial" panose="020B0604020202020204" pitchFamily="34" charset="0"/>
                <a:ea typeface="Times New Roman" panose="02020603050405020304" pitchFamily="18" charset="0"/>
                <a:cs typeface="Arial" panose="020B0604020202020204" pitchFamily="34" charset="0"/>
              </a:rPr>
              <a:t>4</a:t>
            </a:r>
            <a:r>
              <a:rPr lang="en-US" b="1" dirty="0">
                <a:latin typeface="Arial" panose="020B0604020202020204" pitchFamily="34" charset="0"/>
                <a:ea typeface="Times New Roman" panose="02020603050405020304" pitchFamily="18" charset="0"/>
                <a:cs typeface="Arial" panose="020B0604020202020204" pitchFamily="34" charset="0"/>
              </a:rPr>
              <a:t> Zevra Denmark A/S, Frederiksberg, Denmark</a:t>
            </a:r>
          </a:p>
        </p:txBody>
      </p:sp>
      <p:sp>
        <p:nvSpPr>
          <p:cNvPr id="7" name="TextBox 6">
            <a:extLst>
              <a:ext uri="{FF2B5EF4-FFF2-40B4-BE49-F238E27FC236}">
                <a16:creationId xmlns:a16="http://schemas.microsoft.com/office/drawing/2014/main" id="{A3B8B0D8-6515-C0CE-97F6-991ECDB7292A}"/>
              </a:ext>
            </a:extLst>
          </p:cNvPr>
          <p:cNvSpPr txBox="1"/>
          <p:nvPr/>
        </p:nvSpPr>
        <p:spPr>
          <a:xfrm>
            <a:off x="184150" y="32509250"/>
            <a:ext cx="9798052" cy="307777"/>
          </a:xfrm>
          <a:prstGeom prst="rect">
            <a:avLst/>
          </a:prstGeom>
          <a:noFill/>
        </p:spPr>
        <p:txBody>
          <a:bodyPr wrap="square" lIns="0" tIns="0" rIns="0" bIns="0" anchor="ctr" anchorCtr="0">
            <a:spAutoFit/>
          </a:bodyPr>
          <a:lstStyle/>
          <a:p>
            <a:pPr algn="ctr"/>
            <a:r>
              <a:rPr lang="en-US" sz="2000" b="1" dirty="0">
                <a:solidFill>
                  <a:schemeClr val="bg1"/>
                </a:solidFill>
                <a:latin typeface="Arial"/>
                <a:cs typeface="Arial"/>
              </a:rPr>
              <a:t>42</a:t>
            </a:r>
            <a:r>
              <a:rPr lang="en-US" sz="2000" b="1" baseline="30000" dirty="0">
                <a:solidFill>
                  <a:schemeClr val="bg1"/>
                </a:solidFill>
                <a:latin typeface="Arial"/>
                <a:cs typeface="Arial"/>
              </a:rPr>
              <a:t>nd</a:t>
            </a:r>
            <a:r>
              <a:rPr lang="en-US" sz="2000" b="1" dirty="0">
                <a:solidFill>
                  <a:schemeClr val="bg1"/>
                </a:solidFill>
                <a:latin typeface="Arial"/>
                <a:cs typeface="Arial"/>
              </a:rPr>
              <a:t> Annual SERGG Meeting July 17-19, 2025 Asheville, North Carolina</a:t>
            </a:r>
            <a:endParaRPr lang="en-US" sz="2000" dirty="0">
              <a:solidFill>
                <a:schemeClr val="bg1"/>
              </a:solidFill>
            </a:endParaRPr>
          </a:p>
        </p:txBody>
      </p:sp>
      <p:grpSp>
        <p:nvGrpSpPr>
          <p:cNvPr id="77" name="Group 76">
            <a:extLst>
              <a:ext uri="{FF2B5EF4-FFF2-40B4-BE49-F238E27FC236}">
                <a16:creationId xmlns:a16="http://schemas.microsoft.com/office/drawing/2014/main" id="{6A97A611-02EB-3121-6C74-E25731306E1C}"/>
              </a:ext>
            </a:extLst>
          </p:cNvPr>
          <p:cNvGrpSpPr/>
          <p:nvPr/>
        </p:nvGrpSpPr>
        <p:grpSpPr>
          <a:xfrm>
            <a:off x="593725" y="4645312"/>
            <a:ext cx="10264775" cy="4905497"/>
            <a:chOff x="593725" y="4733803"/>
            <a:chExt cx="10264775" cy="4905497"/>
          </a:xfrm>
        </p:grpSpPr>
        <p:sp>
          <p:nvSpPr>
            <p:cNvPr id="44" name="Rectangle 43">
              <a:extLst>
                <a:ext uri="{FF2B5EF4-FFF2-40B4-BE49-F238E27FC236}">
                  <a16:creationId xmlns:a16="http://schemas.microsoft.com/office/drawing/2014/main" id="{96C37DA8-DCBB-CFF4-8766-81B7B5F75D07}"/>
                </a:ext>
              </a:extLst>
            </p:cNvPr>
            <p:cNvSpPr/>
            <p:nvPr/>
          </p:nvSpPr>
          <p:spPr>
            <a:xfrm>
              <a:off x="593725" y="4866705"/>
              <a:ext cx="10264775" cy="477259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B1D23027-1630-7D31-FEBC-BC6920D07AC5}"/>
                </a:ext>
              </a:extLst>
            </p:cNvPr>
            <p:cNvSpPr txBox="1"/>
            <p:nvPr/>
          </p:nvSpPr>
          <p:spPr>
            <a:xfrm>
              <a:off x="593725" y="5416503"/>
              <a:ext cx="10264775" cy="4062651"/>
            </a:xfrm>
            <a:prstGeom prst="rect">
              <a:avLst/>
            </a:prstGeom>
            <a:noFill/>
          </p:spPr>
          <p:txBody>
            <a:bodyPr wrap="square" lIns="108000" tIns="0" rIns="180000" bIns="0">
              <a:noAutofit/>
            </a:bodyPr>
            <a:lstStyle/>
            <a:p>
              <a:pPr marL="266700" indent="-266700">
                <a:buClr>
                  <a:srgbClr val="737376"/>
                </a:buClr>
                <a:buSzPct val="120000"/>
                <a:buFont typeface="Arial" panose="020B0604020202020204" pitchFamily="34" charset="0"/>
                <a:buChar char="•"/>
              </a:pPr>
              <a:r>
                <a:rPr lang="en-US" sz="2200" dirty="0">
                  <a:latin typeface="Arial" panose="020B0604020202020204" pitchFamily="34" charset="0"/>
                  <a:cs typeface="Arial" panose="020B0604020202020204" pitchFamily="34" charset="0"/>
                </a:rPr>
                <a:t>Niemann-Pick disease type C (NPC) is an ultra-rare, autosomal recessive, progressive neurodegenerative lysosomal disease.</a:t>
              </a:r>
            </a:p>
            <a:p>
              <a:pPr marL="266700" indent="-266700">
                <a:buClr>
                  <a:srgbClr val="737376"/>
                </a:buClr>
                <a:buSzPct val="120000"/>
                <a:buFont typeface="Arial" panose="020B0604020202020204" pitchFamily="34" charset="0"/>
                <a:buChar char="•"/>
              </a:pPr>
              <a:r>
                <a:rPr lang="en-US" sz="2200" dirty="0">
                  <a:latin typeface="Arial" panose="020B0604020202020204" pitchFamily="34" charset="0"/>
                  <a:cs typeface="Arial" panose="020B0604020202020204" pitchFamily="34" charset="0"/>
                </a:rPr>
                <a:t>Clinical presentation is heterogeneous with declining neurological function. </a:t>
              </a:r>
            </a:p>
            <a:p>
              <a:pPr marL="266700" indent="-266700">
                <a:buClr>
                  <a:srgbClr val="737376"/>
                </a:buClr>
                <a:buSzPct val="120000"/>
                <a:buFont typeface="Arial" panose="020B0604020202020204" pitchFamily="34" charset="0"/>
                <a:buChar char="•"/>
              </a:pPr>
              <a:r>
                <a:rPr lang="en-US" sz="2200" dirty="0">
                  <a:latin typeface="Arial" panose="020B0604020202020204" pitchFamily="34" charset="0"/>
                  <a:cs typeface="Arial" panose="020B0604020202020204" pitchFamily="34" charset="0"/>
                </a:rPr>
                <a:t>Arimoclomol, an orally available small molecule, is the first FDA-approved treatment for NPC when used in combination with miglustat.</a:t>
              </a:r>
            </a:p>
            <a:p>
              <a:pPr marL="266700" indent="-266700">
                <a:buClr>
                  <a:srgbClr val="737376"/>
                </a:buClr>
                <a:buSzPct val="120000"/>
                <a:buFont typeface="Arial" panose="020B0604020202020204" pitchFamily="34" charset="0"/>
                <a:buChar char="•"/>
              </a:pPr>
              <a:r>
                <a:rPr lang="en-US" sz="2200" dirty="0">
                  <a:latin typeface="Arial" panose="020B0604020202020204" pitchFamily="34" charset="0"/>
                  <a:cs typeface="Arial" panose="020B0604020202020204" pitchFamily="34" charset="0"/>
                </a:rPr>
                <a:t>Results of a 12-month, randomized, double-blind (DB), placebo-controlled  trial investigating the efficacy and safety of arimoclomol showed a positive benefit-risk in patients aged 2-18 years diagnosed with NPC.</a:t>
              </a:r>
              <a:r>
                <a:rPr lang="en-US" sz="2200" baseline="30000" dirty="0">
                  <a:latin typeface="Arial" panose="020B0604020202020204" pitchFamily="34" charset="0"/>
                  <a:cs typeface="Arial" panose="020B0604020202020204" pitchFamily="34" charset="0"/>
                </a:rPr>
                <a:t>1</a:t>
              </a:r>
              <a:r>
                <a:rPr lang="en-US" sz="2200" dirty="0">
                  <a:latin typeface="Arial" panose="020B0604020202020204" pitchFamily="34" charset="0"/>
                  <a:cs typeface="Arial" panose="020B0604020202020204" pitchFamily="34" charset="0"/>
                </a:rPr>
                <a:t> </a:t>
              </a:r>
            </a:p>
            <a:p>
              <a:pPr marL="266700" indent="-266700">
                <a:buClr>
                  <a:srgbClr val="737376"/>
                </a:buClr>
                <a:buSzPct val="120000"/>
                <a:buFont typeface="Arial" panose="020B0604020202020204" pitchFamily="34" charset="0"/>
                <a:buChar char="•"/>
              </a:pPr>
              <a:r>
                <a:rPr lang="en-US" sz="2200" dirty="0">
                  <a:latin typeface="Arial" panose="020B0604020202020204" pitchFamily="34" charset="0"/>
                  <a:cs typeface="Arial" panose="020B0604020202020204" pitchFamily="34" charset="0"/>
                </a:rPr>
                <a:t>Here we present long-term efficacy data and safety of up to 48 months of         open-label extension (OLE) treatment with arimoclomol, introducing a rescored 4-domain NPC severity scale (R4DNPCCSS: ambulation, speech, swallowing, and fine motor; Score: 0 – 20).</a:t>
              </a:r>
              <a:endParaRPr lang="en-US" sz="2200" b="1" dirty="0">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B59B1F4A-C5AC-1DBD-3228-89F2877F35C4}"/>
                </a:ext>
              </a:extLst>
            </p:cNvPr>
            <p:cNvSpPr/>
            <p:nvPr/>
          </p:nvSpPr>
          <p:spPr>
            <a:xfrm>
              <a:off x="593725" y="4733803"/>
              <a:ext cx="10264775" cy="144000"/>
            </a:xfrm>
            <a:prstGeom prst="rect">
              <a:avLst/>
            </a:prstGeom>
            <a:solidFill>
              <a:srgbClr val="13AC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K" sz="3658" b="1" dirty="0">
                <a:solidFill>
                  <a:srgbClr val="737376"/>
                </a:solidFill>
                <a:latin typeface="Arial" panose="020B0604020202020204" pitchFamily="34" charset="0"/>
                <a:cs typeface="Arial" panose="020B0604020202020204" pitchFamily="34" charset="0"/>
              </a:endParaRPr>
            </a:p>
          </p:txBody>
        </p:sp>
        <p:sp>
          <p:nvSpPr>
            <p:cNvPr id="46" name="TextBox 45">
              <a:extLst>
                <a:ext uri="{FF2B5EF4-FFF2-40B4-BE49-F238E27FC236}">
                  <a16:creationId xmlns:a16="http://schemas.microsoft.com/office/drawing/2014/main" id="{0990EF47-9125-2A63-1BDD-30DD6FED3CAE}"/>
                </a:ext>
              </a:extLst>
            </p:cNvPr>
            <p:cNvSpPr txBox="1"/>
            <p:nvPr/>
          </p:nvSpPr>
          <p:spPr>
            <a:xfrm>
              <a:off x="593725" y="4948060"/>
              <a:ext cx="10264775" cy="467955"/>
            </a:xfrm>
            <a:prstGeom prst="rect">
              <a:avLst/>
            </a:prstGeom>
            <a:noFill/>
          </p:spPr>
          <p:txBody>
            <a:bodyPr wrap="square" lIns="180000" tIns="0" rIns="0" bIns="0">
              <a:noAutofit/>
            </a:bodyPr>
            <a:lstStyle/>
            <a:p>
              <a:r>
                <a:rPr lang="en-US" sz="2400" b="1" dirty="0">
                  <a:solidFill>
                    <a:srgbClr val="2D2561"/>
                  </a:solidFill>
                  <a:latin typeface="Arial" panose="020B0604020202020204" pitchFamily="34" charset="0"/>
                  <a:cs typeface="Arial" panose="020B0604020202020204" pitchFamily="34" charset="0"/>
                </a:rPr>
                <a:t>BACKGROUND</a:t>
              </a:r>
              <a:endParaRPr lang="en-DK" sz="2400" b="1" dirty="0">
                <a:solidFill>
                  <a:srgbClr val="2D2561"/>
                </a:solidFill>
                <a:latin typeface="Arial" panose="020B0604020202020204" pitchFamily="34" charset="0"/>
                <a:cs typeface="Arial" panose="020B0604020202020204" pitchFamily="34" charset="0"/>
              </a:endParaRPr>
            </a:p>
          </p:txBody>
        </p:sp>
      </p:grpSp>
      <p:sp>
        <p:nvSpPr>
          <p:cNvPr id="51" name="TextBox 50">
            <a:extLst>
              <a:ext uri="{FF2B5EF4-FFF2-40B4-BE49-F238E27FC236}">
                <a16:creationId xmlns:a16="http://schemas.microsoft.com/office/drawing/2014/main" id="{6399C2D5-0878-44D4-F21E-0DC37E98DBD9}"/>
              </a:ext>
            </a:extLst>
          </p:cNvPr>
          <p:cNvSpPr txBox="1"/>
          <p:nvPr/>
        </p:nvSpPr>
        <p:spPr>
          <a:xfrm>
            <a:off x="593725" y="10036273"/>
            <a:ext cx="10264775" cy="467955"/>
          </a:xfrm>
          <a:prstGeom prst="rect">
            <a:avLst/>
          </a:prstGeom>
          <a:noFill/>
        </p:spPr>
        <p:txBody>
          <a:bodyPr wrap="square" lIns="0" tIns="0" rIns="0" bIns="0">
            <a:noAutofit/>
          </a:bodyPr>
          <a:lstStyle/>
          <a:p>
            <a:r>
              <a:rPr lang="en-US" sz="2400" b="1" dirty="0">
                <a:solidFill>
                  <a:srgbClr val="2D2561"/>
                </a:solidFill>
                <a:latin typeface="Arial" panose="020B0604020202020204" pitchFamily="34" charset="0"/>
                <a:cs typeface="Arial" panose="020B0604020202020204" pitchFamily="34" charset="0"/>
              </a:rPr>
              <a:t>METHODS</a:t>
            </a:r>
            <a:endParaRPr lang="en-DK" sz="2400" b="1" dirty="0">
              <a:solidFill>
                <a:srgbClr val="2D2561"/>
              </a:solidFill>
              <a:latin typeface="Arial" panose="020B0604020202020204" pitchFamily="34" charset="0"/>
              <a:cs typeface="Arial" panose="020B0604020202020204" pitchFamily="34" charset="0"/>
            </a:endParaRPr>
          </a:p>
        </p:txBody>
      </p:sp>
      <p:sp>
        <p:nvSpPr>
          <p:cNvPr id="52" name="TextBox 51">
            <a:extLst>
              <a:ext uri="{FF2B5EF4-FFF2-40B4-BE49-F238E27FC236}">
                <a16:creationId xmlns:a16="http://schemas.microsoft.com/office/drawing/2014/main" id="{8E19EF18-26FA-5EEB-3140-87B27A10296C}"/>
              </a:ext>
            </a:extLst>
          </p:cNvPr>
          <p:cNvSpPr txBox="1"/>
          <p:nvPr/>
        </p:nvSpPr>
        <p:spPr>
          <a:xfrm>
            <a:off x="593725" y="10504228"/>
            <a:ext cx="10264775" cy="2282885"/>
          </a:xfrm>
          <a:prstGeom prst="rect">
            <a:avLst/>
          </a:prstGeom>
          <a:noFill/>
        </p:spPr>
        <p:txBody>
          <a:bodyPr wrap="square" lIns="0" tIns="0" rIns="0" bIns="0">
            <a:noAutofit/>
          </a:bodyPr>
          <a:lstStyle>
            <a:defPPr>
              <a:defRPr lang="en-US"/>
            </a:defPPr>
            <a:lvl1pPr marL="355600" indent="-355600">
              <a:buClr>
                <a:srgbClr val="737376"/>
              </a:buClr>
              <a:buSzPct val="120000"/>
              <a:buFont typeface="Arial" panose="020B0604020202020204" pitchFamily="34" charset="0"/>
              <a:buChar char="•"/>
              <a:defRPr sz="2400">
                <a:solidFill>
                  <a:srgbClr val="737376"/>
                </a:solidFill>
                <a:latin typeface="Arial" panose="020B0604020202020204" pitchFamily="34" charset="0"/>
                <a:cs typeface="Arial" panose="020B0604020202020204" pitchFamily="34" charset="0"/>
              </a:defRPr>
            </a:lvl1pPr>
          </a:lstStyle>
          <a:p>
            <a:pPr marL="266700" indent="-266700"/>
            <a:r>
              <a:rPr lang="en-US" sz="2200" dirty="0">
                <a:solidFill>
                  <a:schemeClr val="tx1"/>
                </a:solidFill>
              </a:rPr>
              <a:t>Patients completing the DB phase were offered to continue into the OLE phase (NCT02612129). </a:t>
            </a:r>
          </a:p>
          <a:p>
            <a:pPr marL="266700" indent="-266700"/>
            <a:r>
              <a:rPr lang="en-US" sz="2200" dirty="0">
                <a:solidFill>
                  <a:schemeClr val="tx1"/>
                </a:solidFill>
              </a:rPr>
              <a:t>The trial was conducted at 15 sites in 9 countries (US and EU).</a:t>
            </a:r>
          </a:p>
          <a:p>
            <a:pPr marL="266700" indent="-266700"/>
            <a:r>
              <a:rPr lang="en-US" sz="2200" dirty="0">
                <a:solidFill>
                  <a:schemeClr val="tx1"/>
                </a:solidFill>
              </a:rPr>
              <a:t>Efficacy is presented as total R4DNPCCSS over the 48 months of the OLE. </a:t>
            </a:r>
          </a:p>
          <a:p>
            <a:pPr marL="266700" indent="-266700"/>
            <a:r>
              <a:rPr lang="en-US" sz="2200" dirty="0">
                <a:solidFill>
                  <a:schemeClr val="tx1"/>
                </a:solidFill>
              </a:rPr>
              <a:t>For patients who received placebo during the DB phase and switched to arimoclomol in the OLE, the year-to-year change in R4DNPCCSS is presented.</a:t>
            </a:r>
          </a:p>
          <a:p>
            <a:pPr marL="266700" indent="-266700"/>
            <a:r>
              <a:rPr lang="en-US" sz="2200" dirty="0">
                <a:solidFill>
                  <a:schemeClr val="tx1"/>
                </a:solidFill>
              </a:rPr>
              <a:t>Safety is described by frequency of adverse events (AEs) and severity.</a:t>
            </a:r>
          </a:p>
        </p:txBody>
      </p:sp>
      <p:sp>
        <p:nvSpPr>
          <p:cNvPr id="5" name="Rectangle 4">
            <a:extLst>
              <a:ext uri="{FF2B5EF4-FFF2-40B4-BE49-F238E27FC236}">
                <a16:creationId xmlns:a16="http://schemas.microsoft.com/office/drawing/2014/main" id="{079785BF-BBBA-8133-90AC-91B26D76A95D}"/>
              </a:ext>
            </a:extLst>
          </p:cNvPr>
          <p:cNvSpPr/>
          <p:nvPr/>
        </p:nvSpPr>
        <p:spPr>
          <a:xfrm>
            <a:off x="593725" y="9822016"/>
            <a:ext cx="10264775" cy="144000"/>
          </a:xfrm>
          <a:prstGeom prst="rect">
            <a:avLst/>
          </a:prstGeom>
          <a:solidFill>
            <a:srgbClr val="13AC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K" sz="3658" b="1" dirty="0">
              <a:solidFill>
                <a:srgbClr val="6BC8C2"/>
              </a:solidFill>
              <a:latin typeface="Arial" panose="020B0604020202020204" pitchFamily="34" charset="0"/>
              <a:cs typeface="Arial" panose="020B0604020202020204" pitchFamily="34" charset="0"/>
            </a:endParaRPr>
          </a:p>
        </p:txBody>
      </p:sp>
      <p:grpSp>
        <p:nvGrpSpPr>
          <p:cNvPr id="84" name="Group 83">
            <a:extLst>
              <a:ext uri="{FF2B5EF4-FFF2-40B4-BE49-F238E27FC236}">
                <a16:creationId xmlns:a16="http://schemas.microsoft.com/office/drawing/2014/main" id="{DC2B9545-C78D-57F0-93F9-FDD781EDADA3}"/>
              </a:ext>
            </a:extLst>
          </p:cNvPr>
          <p:cNvGrpSpPr/>
          <p:nvPr/>
        </p:nvGrpSpPr>
        <p:grpSpPr>
          <a:xfrm>
            <a:off x="593725" y="18038795"/>
            <a:ext cx="10264775" cy="7677832"/>
            <a:chOff x="593725" y="18315893"/>
            <a:chExt cx="10264775" cy="7677832"/>
          </a:xfrm>
        </p:grpSpPr>
        <p:sp>
          <p:nvSpPr>
            <p:cNvPr id="16" name="TextBox 15">
              <a:extLst>
                <a:ext uri="{FF2B5EF4-FFF2-40B4-BE49-F238E27FC236}">
                  <a16:creationId xmlns:a16="http://schemas.microsoft.com/office/drawing/2014/main" id="{A9C9F9FE-F21A-E80F-6E7C-C0A44E8287F2}"/>
                </a:ext>
              </a:extLst>
            </p:cNvPr>
            <p:cNvSpPr txBox="1"/>
            <p:nvPr/>
          </p:nvSpPr>
          <p:spPr>
            <a:xfrm>
              <a:off x="593725" y="18539183"/>
              <a:ext cx="10264775" cy="467955"/>
            </a:xfrm>
            <a:prstGeom prst="rect">
              <a:avLst/>
            </a:prstGeom>
            <a:noFill/>
          </p:spPr>
          <p:txBody>
            <a:bodyPr wrap="square" lIns="0" tIns="0" rIns="0" bIns="0">
              <a:noAutofit/>
            </a:bodyPr>
            <a:lstStyle/>
            <a:p>
              <a:r>
                <a:rPr lang="en-US" sz="2400" b="1" dirty="0">
                  <a:solidFill>
                    <a:srgbClr val="2D2561"/>
                  </a:solidFill>
                  <a:latin typeface="Arial" panose="020B0604020202020204" pitchFamily="34" charset="0"/>
                  <a:cs typeface="Arial" panose="020B0604020202020204" pitchFamily="34" charset="0"/>
                </a:rPr>
                <a:t>RESULTS</a:t>
              </a:r>
              <a:endParaRPr lang="en-DK" sz="2400" b="1" dirty="0">
                <a:solidFill>
                  <a:srgbClr val="2D2561"/>
                </a:solidFill>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178064E3-EAAF-D0BA-F162-16BE135F8604}"/>
                </a:ext>
              </a:extLst>
            </p:cNvPr>
            <p:cNvSpPr/>
            <p:nvPr/>
          </p:nvSpPr>
          <p:spPr>
            <a:xfrm>
              <a:off x="593725" y="18315893"/>
              <a:ext cx="10264775" cy="144000"/>
            </a:xfrm>
            <a:prstGeom prst="rect">
              <a:avLst/>
            </a:prstGeom>
            <a:solidFill>
              <a:srgbClr val="13AC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K" sz="3658" b="1" dirty="0">
                <a:solidFill>
                  <a:srgbClr val="6BC8C2"/>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91639E5D-D97B-3F45-2098-FB5A8890C0A9}"/>
                </a:ext>
              </a:extLst>
            </p:cNvPr>
            <p:cNvSpPr txBox="1"/>
            <p:nvPr/>
          </p:nvSpPr>
          <p:spPr>
            <a:xfrm>
              <a:off x="593725" y="19015010"/>
              <a:ext cx="10264775" cy="6978715"/>
            </a:xfrm>
            <a:prstGeom prst="rect">
              <a:avLst/>
            </a:prstGeom>
            <a:noFill/>
          </p:spPr>
          <p:txBody>
            <a:bodyPr wrap="square" lIns="0" tIns="0" rIns="0" bIns="0">
              <a:noAutofit/>
            </a:bodyPr>
            <a:lstStyle/>
            <a:p>
              <a:pPr marL="266700" indent="-266700">
                <a:buClr>
                  <a:srgbClr val="737376"/>
                </a:buClr>
                <a:buSzPct val="120000"/>
                <a:buFont typeface="Arial" panose="020B0604020202020204" pitchFamily="34" charset="0"/>
                <a:buChar char="•"/>
              </a:pPr>
              <a:r>
                <a:rPr lang="en-US" sz="2200" dirty="0">
                  <a:latin typeface="Arial" panose="020B0604020202020204" pitchFamily="34" charset="0"/>
                  <a:cs typeface="Arial" panose="020B0604020202020204" pitchFamily="34" charset="0"/>
                </a:rPr>
                <a:t>A total of 41 patients continued in the OLE phase (</a:t>
              </a:r>
              <a:r>
                <a:rPr lang="en-US" sz="2200" b="1" dirty="0">
                  <a:latin typeface="Arial" panose="020B0604020202020204" pitchFamily="34" charset="0"/>
                  <a:cs typeface="Arial" panose="020B0604020202020204" pitchFamily="34" charset="0"/>
                </a:rPr>
                <a:t>Figure 1</a:t>
              </a:r>
              <a:r>
                <a:rPr lang="en-US" sz="2200" dirty="0">
                  <a:latin typeface="Arial" panose="020B0604020202020204" pitchFamily="34" charset="0"/>
                  <a:cs typeface="Arial" panose="020B0604020202020204" pitchFamily="34" charset="0"/>
                </a:rPr>
                <a:t>), 29 patients completed. </a:t>
              </a:r>
            </a:p>
            <a:p>
              <a:pPr marL="266700" indent="-266700">
                <a:buClr>
                  <a:srgbClr val="737376"/>
                </a:buClr>
                <a:buSzPct val="120000"/>
                <a:buFont typeface="Arial" panose="020B0604020202020204" pitchFamily="34" charset="0"/>
                <a:buChar char="•"/>
              </a:pPr>
              <a:r>
                <a:rPr lang="en-US" sz="2200" dirty="0">
                  <a:latin typeface="Arial" panose="020B0604020202020204" pitchFamily="34" charset="0"/>
                  <a:cs typeface="Arial" panose="020B0604020202020204" pitchFamily="34" charset="0"/>
                </a:rPr>
                <a:t>Of the 12 patients withdrawn, 2 died due to disease progression, 2 discontinued due to safety, 2 were withdrawn by physician decision, and 6 withdrew consent. </a:t>
              </a:r>
            </a:p>
            <a:p>
              <a:pPr marL="266700" indent="-266700">
                <a:buClr>
                  <a:srgbClr val="737376"/>
                </a:buClr>
                <a:buSzPct val="120000"/>
                <a:buFont typeface="Arial" panose="020B0604020202020204" pitchFamily="34" charset="0"/>
                <a:buChar char="•"/>
              </a:pPr>
              <a:r>
                <a:rPr lang="en-US" sz="2200" dirty="0">
                  <a:latin typeface="Arial" panose="020B0604020202020204" pitchFamily="34" charset="0"/>
                  <a:cs typeface="Arial" panose="020B0604020202020204" pitchFamily="34" charset="0"/>
                </a:rPr>
                <a:t>The mean age was 12.2 (4.8) years at start of OLE phase, 80% were concomitantly treated with miglustat and baseline mean (SD) R4DNPCCSS was 9.2 (6.5). </a:t>
              </a:r>
            </a:p>
            <a:p>
              <a:pPr marL="266700" indent="-266700">
                <a:buClr>
                  <a:srgbClr val="737376"/>
                </a:buClr>
                <a:buSzPct val="120000"/>
                <a:buFont typeface="Arial" panose="020B0604020202020204" pitchFamily="34" charset="0"/>
                <a:buChar char="•"/>
              </a:pPr>
              <a:r>
                <a:rPr lang="en-US" sz="2200" dirty="0">
                  <a:latin typeface="Arial" panose="020B0604020202020204" pitchFamily="34" charset="0"/>
                  <a:cs typeface="Arial" panose="020B0604020202020204" pitchFamily="34" charset="0"/>
                </a:rPr>
                <a:t>During the DB phase patients treated with arimoclomol had a mean change from baseline in R4DNPCSS of 0.4 points vs. 1.9 for the placebo group (</a:t>
              </a:r>
              <a:r>
                <a:rPr lang="en-US" sz="2200" b="1" dirty="0">
                  <a:latin typeface="Arial" panose="020B0604020202020204" pitchFamily="34" charset="0"/>
                  <a:cs typeface="Arial" panose="020B0604020202020204" pitchFamily="34" charset="0"/>
                </a:rPr>
                <a:t>Figure 1</a:t>
              </a:r>
              <a:r>
                <a:rPr lang="en-US" sz="2200" dirty="0">
                  <a:latin typeface="Arial" panose="020B0604020202020204" pitchFamily="34" charset="0"/>
                  <a:cs typeface="Arial" panose="020B0604020202020204" pitchFamily="34" charset="0"/>
                </a:rPr>
                <a:t>). </a:t>
              </a:r>
            </a:p>
            <a:p>
              <a:pPr marL="266700" indent="-266700">
                <a:buClr>
                  <a:srgbClr val="737376"/>
                </a:buClr>
                <a:buSzPct val="120000"/>
                <a:buFont typeface="Arial" panose="020B0604020202020204" pitchFamily="34" charset="0"/>
                <a:buChar char="•"/>
              </a:pPr>
              <a:r>
                <a:rPr lang="en-US" sz="2200" dirty="0">
                  <a:latin typeface="Arial" panose="020B0604020202020204" pitchFamily="34" charset="0"/>
                  <a:cs typeface="Arial" panose="020B0604020202020204" pitchFamily="34" charset="0"/>
                </a:rPr>
                <a:t>In the OLE, the observed disease severity generally progressed slowly over the 48 months, with a stepwise progression pattern (</a:t>
              </a:r>
              <a:r>
                <a:rPr lang="en-US" sz="2200" b="1" dirty="0">
                  <a:latin typeface="Arial" panose="020B0604020202020204" pitchFamily="34" charset="0"/>
                  <a:cs typeface="Arial" panose="020B0604020202020204" pitchFamily="34" charset="0"/>
                </a:rPr>
                <a:t>Figure 2</a:t>
              </a:r>
              <a:r>
                <a:rPr lang="en-US" sz="2200" dirty="0">
                  <a:latin typeface="Arial" panose="020B0604020202020204" pitchFamily="34" charset="0"/>
                  <a:cs typeface="Arial" panose="020B0604020202020204" pitchFamily="34" charset="0"/>
                </a:rPr>
                <a:t>).</a:t>
              </a:r>
            </a:p>
            <a:p>
              <a:pPr marL="266700" indent="-266700">
                <a:buClr>
                  <a:srgbClr val="737376"/>
                </a:buClr>
                <a:buSzPct val="120000"/>
                <a:buFont typeface="Arial" panose="020B0604020202020204" pitchFamily="34" charset="0"/>
                <a:buChar char="•"/>
              </a:pPr>
              <a:r>
                <a:rPr lang="en-US" sz="2200" dirty="0">
                  <a:latin typeface="Arial" panose="020B0604020202020204" pitchFamily="34" charset="0"/>
                  <a:cs typeface="Arial" panose="020B0604020202020204" pitchFamily="34" charset="0"/>
                </a:rPr>
                <a:t>For patients who switched from placebo in the DB phase to arimoclomol in the OLE, the mean annual change decreased from 1.9 to 0.2 after starting treatment with arimoclomol and continued to be numerically smaller (potentially indicating slower disease progression) for the rest of the trial (</a:t>
              </a:r>
              <a:r>
                <a:rPr lang="en-US" sz="2200" b="1" dirty="0">
                  <a:latin typeface="Arial" panose="020B0604020202020204" pitchFamily="34" charset="0"/>
                  <a:cs typeface="Arial" panose="020B0604020202020204" pitchFamily="34" charset="0"/>
                </a:rPr>
                <a:t>Figure 3</a:t>
              </a:r>
              <a:r>
                <a:rPr lang="en-US" sz="2200" dirty="0">
                  <a:latin typeface="Arial" panose="020B0604020202020204" pitchFamily="34" charset="0"/>
                  <a:cs typeface="Arial" panose="020B0604020202020204" pitchFamily="34" charset="0"/>
                </a:rPr>
                <a:t>).</a:t>
              </a:r>
            </a:p>
            <a:p>
              <a:pPr marL="266700" indent="-266700">
                <a:buClr>
                  <a:srgbClr val="737376"/>
                </a:buClr>
                <a:buSzPct val="120000"/>
                <a:buFont typeface="Arial" panose="020B0604020202020204" pitchFamily="34" charset="0"/>
                <a:buChar char="•"/>
              </a:pPr>
              <a:r>
                <a:rPr lang="en-US" sz="2200" dirty="0">
                  <a:latin typeface="Arial" panose="020B0604020202020204" pitchFamily="34" charset="0"/>
                  <a:cs typeface="Arial" panose="020B0604020202020204" pitchFamily="34" charset="0"/>
                </a:rPr>
                <a:t>Similar observations were made for the subgroup of patients concomitantly treated with miglustat.</a:t>
              </a:r>
            </a:p>
            <a:p>
              <a:pPr marL="266700" indent="-266700">
                <a:buClr>
                  <a:srgbClr val="737376"/>
                </a:buClr>
                <a:buSzPct val="120000"/>
                <a:buFont typeface="Arial" panose="020B0604020202020204" pitchFamily="34" charset="0"/>
                <a:buChar char="•"/>
              </a:pPr>
              <a:r>
                <a:rPr lang="en-US" sz="2200" dirty="0">
                  <a:latin typeface="Arial" panose="020B0604020202020204" pitchFamily="34" charset="0"/>
                  <a:cs typeface="Arial" panose="020B0604020202020204" pitchFamily="34" charset="0"/>
                </a:rPr>
                <a:t>The overall pattern of AEs frequently reported were stable over the 48 months and consistent with observations in the DB phase of the trial.</a:t>
              </a:r>
            </a:p>
            <a:p>
              <a:pPr marL="266700" indent="-266700">
                <a:buClr>
                  <a:srgbClr val="737376"/>
                </a:buClr>
                <a:buSzPct val="120000"/>
                <a:buFont typeface="Arial" panose="020B0604020202020204" pitchFamily="34" charset="0"/>
                <a:buChar char="•"/>
              </a:pPr>
              <a:r>
                <a:rPr lang="en-US" sz="2200" dirty="0">
                  <a:latin typeface="Arial" panose="020B0604020202020204" pitchFamily="34" charset="0"/>
                  <a:cs typeface="Arial" panose="020B0604020202020204" pitchFamily="34" charset="0"/>
                </a:rPr>
                <a:t>The 3 most common AEs were diarrhea, upper respiratory tract infection, and nasopharyngitis (</a:t>
              </a:r>
              <a:r>
                <a:rPr lang="en-US" sz="2200" b="1" dirty="0">
                  <a:latin typeface="Arial" panose="020B0604020202020204" pitchFamily="34" charset="0"/>
                  <a:cs typeface="Arial" panose="020B0604020202020204" pitchFamily="34" charset="0"/>
                </a:rPr>
                <a:t>Table 2</a:t>
              </a:r>
              <a:r>
                <a:rPr lang="en-US" sz="2200" dirty="0">
                  <a:latin typeface="Arial" panose="020B0604020202020204" pitchFamily="34" charset="0"/>
                  <a:cs typeface="Arial" panose="020B0604020202020204" pitchFamily="34" charset="0"/>
                </a:rPr>
                <a:t>).</a:t>
              </a:r>
            </a:p>
          </p:txBody>
        </p:sp>
      </p:grpSp>
      <p:graphicFrame>
        <p:nvGraphicFramePr>
          <p:cNvPr id="23" name="Table 22">
            <a:extLst>
              <a:ext uri="{FF2B5EF4-FFF2-40B4-BE49-F238E27FC236}">
                <a16:creationId xmlns:a16="http://schemas.microsoft.com/office/drawing/2014/main" id="{7DBE18D3-E73E-F4F4-211E-31B3B3DDF336}"/>
              </a:ext>
            </a:extLst>
          </p:cNvPr>
          <p:cNvGraphicFramePr>
            <a:graphicFrameLocks noGrp="1"/>
          </p:cNvGraphicFramePr>
          <p:nvPr>
            <p:extLst>
              <p:ext uri="{D42A27DB-BD31-4B8C-83A1-F6EECF244321}">
                <p14:modId xmlns:p14="http://schemas.microsoft.com/office/powerpoint/2010/main" val="2613330814"/>
              </p:ext>
            </p:extLst>
          </p:nvPr>
        </p:nvGraphicFramePr>
        <p:xfrm>
          <a:off x="593722" y="26040834"/>
          <a:ext cx="10264776" cy="4413360"/>
        </p:xfrm>
        <a:graphic>
          <a:graphicData uri="http://schemas.openxmlformats.org/drawingml/2006/table">
            <a:tbl>
              <a:tblPr firstRow="1" bandRow="1">
                <a:tableStyleId>{5C22544A-7EE6-4342-B048-85BDC9FD1C3A}</a:tableStyleId>
              </a:tblPr>
              <a:tblGrid>
                <a:gridCol w="5132388">
                  <a:extLst>
                    <a:ext uri="{9D8B030D-6E8A-4147-A177-3AD203B41FA5}">
                      <a16:colId xmlns:a16="http://schemas.microsoft.com/office/drawing/2014/main" val="2594287506"/>
                    </a:ext>
                  </a:extLst>
                </a:gridCol>
                <a:gridCol w="5132388">
                  <a:extLst>
                    <a:ext uri="{9D8B030D-6E8A-4147-A177-3AD203B41FA5}">
                      <a16:colId xmlns:a16="http://schemas.microsoft.com/office/drawing/2014/main" val="2478693900"/>
                    </a:ext>
                  </a:extLst>
                </a:gridCol>
              </a:tblGrid>
              <a:tr h="421389">
                <a:tc gridSpan="2">
                  <a:txBody>
                    <a:bodyPr/>
                    <a:lstStyle/>
                    <a:p>
                      <a:pPr marL="0" marR="0" lvl="0" indent="0" algn="l" defTabSz="2194560" rtl="0" eaLnBrk="1" fontAlgn="auto" latinLnBrk="0" hangingPunct="1">
                        <a:lnSpc>
                          <a:spcPct val="100000"/>
                        </a:lnSpc>
                        <a:spcBef>
                          <a:spcPts val="0"/>
                        </a:spcBef>
                        <a:spcAft>
                          <a:spcPts val="0"/>
                        </a:spcAft>
                        <a:buClrTx/>
                        <a:buSzTx/>
                        <a:buFontTx/>
                        <a:buNone/>
                        <a:tabLst/>
                        <a:defRPr/>
                      </a:pPr>
                      <a:r>
                        <a:rPr lang="en-US" sz="2400" b="1" dirty="0">
                          <a:solidFill>
                            <a:schemeClr val="bg1"/>
                          </a:solidFill>
                          <a:latin typeface="Arial" panose="020B0604020202020204" pitchFamily="34" charset="0"/>
                          <a:cs typeface="Arial" panose="020B0604020202020204" pitchFamily="34" charset="0"/>
                        </a:rPr>
                        <a:t>Table 1. Summary of Adverse Events</a:t>
                      </a:r>
                      <a:endParaRPr lang="en-DK" sz="2400" b="1" dirty="0">
                        <a:solidFill>
                          <a:schemeClr val="bg1"/>
                        </a:solidFill>
                        <a:latin typeface="Arial" panose="020B0604020202020204" pitchFamily="34" charset="0"/>
                        <a:cs typeface="Arial" panose="020B0604020202020204" pitchFamily="34" charset="0"/>
                      </a:endParaRPr>
                    </a:p>
                  </a:txBody>
                  <a:tcPr marL="108000" marR="7200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solidFill>
                      <a:srgbClr val="2D2561"/>
                    </a:solidFill>
                  </a:tcPr>
                </a:tc>
                <a:tc hMerge="1">
                  <a:txBody>
                    <a:bodyPr/>
                    <a:lstStyle/>
                    <a:p>
                      <a:endParaRPr lang="en-US" sz="2000" dirty="0"/>
                    </a:p>
                  </a:txBody>
                  <a:tcPr marL="0" marR="0" marT="0" marB="0"/>
                </a:tc>
                <a:extLst>
                  <a:ext uri="{0D108BD9-81ED-4DB2-BD59-A6C34878D82A}">
                    <a16:rowId xmlns:a16="http://schemas.microsoft.com/office/drawing/2014/main" val="1536847799"/>
                  </a:ext>
                </a:extLst>
              </a:tr>
              <a:tr h="874918">
                <a:tc>
                  <a:txBody>
                    <a:bodyPr/>
                    <a:lstStyle/>
                    <a:p>
                      <a:endParaRPr lang="en-US" sz="2200" dirty="0">
                        <a:latin typeface="Arial" panose="020B0604020202020204" pitchFamily="34" charset="0"/>
                        <a:cs typeface="Arial" panose="020B0604020202020204" pitchFamily="34" charset="0"/>
                      </a:endParaRPr>
                    </a:p>
                  </a:txBody>
                  <a:tcPr marL="72000" marR="72000" marT="72000" marB="72000">
                    <a:lnL w="12700" cap="flat" cmpd="sng" algn="ctr">
                      <a:noFill/>
                      <a:prstDash val="solid"/>
                      <a:round/>
                      <a:headEnd type="none" w="med" len="med"/>
                      <a:tailEnd type="none" w="med" len="med"/>
                    </a:lnL>
                    <a:lnT w="38100" cmpd="sng">
                      <a:noFill/>
                    </a:lnT>
                    <a:solidFill>
                      <a:srgbClr val="AC7EC4"/>
                    </a:solidFill>
                  </a:tcPr>
                </a:tc>
                <a:tc>
                  <a:txBody>
                    <a:bodyPr/>
                    <a:lstStyle/>
                    <a:p>
                      <a:pPr algn="ctr"/>
                      <a:r>
                        <a:rPr lang="en-US" sz="2200" b="1" dirty="0">
                          <a:solidFill>
                            <a:schemeClr val="bg1"/>
                          </a:solidFill>
                          <a:latin typeface="Arial" panose="020B0604020202020204" pitchFamily="34" charset="0"/>
                          <a:cs typeface="Arial" panose="020B0604020202020204" pitchFamily="34" charset="0"/>
                        </a:rPr>
                        <a:t>Arimoclomol </a:t>
                      </a:r>
                    </a:p>
                    <a:p>
                      <a:pPr algn="ctr"/>
                      <a:r>
                        <a:rPr lang="en-US" sz="2200" b="1" dirty="0">
                          <a:solidFill>
                            <a:schemeClr val="bg1"/>
                          </a:solidFill>
                          <a:latin typeface="Arial" panose="020B0604020202020204" pitchFamily="34" charset="0"/>
                          <a:cs typeface="Arial" panose="020B0604020202020204" pitchFamily="34" charset="0"/>
                        </a:rPr>
                        <a:t>N = 41</a:t>
                      </a:r>
                    </a:p>
                    <a:p>
                      <a:pPr algn="ctr"/>
                      <a:r>
                        <a:rPr lang="en-US" sz="2200" b="1" dirty="0">
                          <a:solidFill>
                            <a:schemeClr val="bg1"/>
                          </a:solidFill>
                          <a:latin typeface="Arial" panose="020B0604020202020204" pitchFamily="34" charset="0"/>
                          <a:cs typeface="Arial" panose="020B0604020202020204" pitchFamily="34" charset="0"/>
                        </a:rPr>
                        <a:t>n (%)</a:t>
                      </a:r>
                      <a:endParaRPr lang="en-DK" sz="2200" b="1" dirty="0">
                        <a:solidFill>
                          <a:schemeClr val="bg1"/>
                        </a:solidFill>
                        <a:latin typeface="Arial" panose="020B0604020202020204" pitchFamily="34" charset="0"/>
                        <a:cs typeface="Arial" panose="020B0604020202020204" pitchFamily="34" charset="0"/>
                      </a:endParaRPr>
                    </a:p>
                  </a:txBody>
                  <a:tcPr marL="72000" marR="72000" marT="72000" marB="72000">
                    <a:lnR w="12700" cap="flat" cmpd="sng" algn="ctr">
                      <a:noFill/>
                      <a:prstDash val="solid"/>
                      <a:round/>
                      <a:headEnd type="none" w="med" len="med"/>
                      <a:tailEnd type="none" w="med" len="med"/>
                    </a:lnR>
                    <a:lnT w="38100" cmpd="sng">
                      <a:noFill/>
                    </a:lnT>
                    <a:solidFill>
                      <a:srgbClr val="AC7EC4"/>
                    </a:solidFill>
                  </a:tcPr>
                </a:tc>
                <a:extLst>
                  <a:ext uri="{0D108BD9-81ED-4DB2-BD59-A6C34878D82A}">
                    <a16:rowId xmlns:a16="http://schemas.microsoft.com/office/drawing/2014/main" val="1316622697"/>
                  </a:ext>
                </a:extLst>
              </a:tr>
              <a:tr h="370997">
                <a:tc>
                  <a:txBody>
                    <a:bodyPr/>
                    <a:lstStyle/>
                    <a:p>
                      <a:r>
                        <a:rPr lang="en-US" sz="2200" dirty="0">
                          <a:solidFill>
                            <a:schemeClr val="tx1"/>
                          </a:solidFill>
                          <a:latin typeface="Arial" panose="020B0604020202020204" pitchFamily="34" charset="0"/>
                          <a:cs typeface="Arial" panose="020B0604020202020204" pitchFamily="34" charset="0"/>
                        </a:rPr>
                        <a:t>Any AE</a:t>
                      </a:r>
                    </a:p>
                  </a:txBody>
                  <a:tcPr marL="72000" marR="72000" marT="72000" marB="7200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a:txBody>
                    <a:bodyPr/>
                    <a:lstStyle/>
                    <a:p>
                      <a:pPr algn="ctr"/>
                      <a:r>
                        <a:rPr lang="en-US" sz="2200" dirty="0">
                          <a:solidFill>
                            <a:schemeClr val="tx1"/>
                          </a:solidFill>
                          <a:latin typeface="Arial" panose="020B0604020202020204" pitchFamily="34" charset="0"/>
                          <a:cs typeface="Arial" panose="020B0604020202020204" pitchFamily="34" charset="0"/>
                        </a:rPr>
                        <a:t>38 (93%)</a:t>
                      </a:r>
                    </a:p>
                  </a:txBody>
                  <a:tcPr marL="72000" marR="72000" marT="72000" marB="7200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3215268"/>
                  </a:ext>
                </a:extLst>
              </a:tr>
              <a:tr h="370997">
                <a:tc>
                  <a:txBody>
                    <a:bodyPr/>
                    <a:lstStyle/>
                    <a:p>
                      <a:r>
                        <a:rPr lang="en-US" sz="2200" dirty="0">
                          <a:solidFill>
                            <a:schemeClr val="tx1"/>
                          </a:solidFill>
                          <a:latin typeface="Arial" panose="020B0604020202020204" pitchFamily="34" charset="0"/>
                          <a:cs typeface="Arial" panose="020B0604020202020204" pitchFamily="34" charset="0"/>
                        </a:rPr>
                        <a:t>Severe AE</a:t>
                      </a:r>
                    </a:p>
                  </a:txBody>
                  <a:tcPr marL="72000" marR="72000" marT="72000" marB="7200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2194560" rtl="0" eaLnBrk="1" fontAlgn="auto" latinLnBrk="0" hangingPunct="1">
                        <a:lnSpc>
                          <a:spcPct val="100000"/>
                        </a:lnSpc>
                        <a:spcBef>
                          <a:spcPts val="0"/>
                        </a:spcBef>
                        <a:spcAft>
                          <a:spcPts val="0"/>
                        </a:spcAft>
                        <a:buClrTx/>
                        <a:buSzTx/>
                        <a:buFontTx/>
                        <a:buNone/>
                        <a:tabLst/>
                        <a:defRPr/>
                      </a:pPr>
                      <a:r>
                        <a:rPr lang="en-US" sz="2200" dirty="0">
                          <a:solidFill>
                            <a:schemeClr val="tx1"/>
                          </a:solidFill>
                          <a:latin typeface="Arial" panose="020B0604020202020204" pitchFamily="34" charset="0"/>
                          <a:cs typeface="Arial" panose="020B0604020202020204" pitchFamily="34" charset="0"/>
                        </a:rPr>
                        <a:t>15 (37%)</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8846747"/>
                  </a:ext>
                </a:extLst>
              </a:tr>
              <a:tr h="370997">
                <a:tc>
                  <a:txBody>
                    <a:bodyPr/>
                    <a:lstStyle/>
                    <a:p>
                      <a:r>
                        <a:rPr lang="en-US" sz="2200" dirty="0">
                          <a:solidFill>
                            <a:schemeClr val="tx1"/>
                          </a:solidFill>
                          <a:latin typeface="Arial" panose="020B0604020202020204" pitchFamily="34" charset="0"/>
                          <a:cs typeface="Arial" panose="020B0604020202020204" pitchFamily="34" charset="0"/>
                        </a:rPr>
                        <a:t>Serious AE</a:t>
                      </a:r>
                    </a:p>
                  </a:txBody>
                  <a:tcPr marL="72000" marR="72000" marT="72000" marB="7200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2194560" rtl="0" eaLnBrk="1" fontAlgn="auto" latinLnBrk="0" hangingPunct="1">
                        <a:lnSpc>
                          <a:spcPct val="100000"/>
                        </a:lnSpc>
                        <a:spcBef>
                          <a:spcPts val="0"/>
                        </a:spcBef>
                        <a:spcAft>
                          <a:spcPts val="0"/>
                        </a:spcAft>
                        <a:buClrTx/>
                        <a:buSzTx/>
                        <a:buFontTx/>
                        <a:buNone/>
                        <a:tabLst/>
                        <a:defRPr/>
                      </a:pPr>
                      <a:r>
                        <a:rPr lang="en-US" sz="2200" dirty="0">
                          <a:solidFill>
                            <a:schemeClr val="tx1"/>
                          </a:solidFill>
                          <a:latin typeface="Arial" panose="020B0604020202020204" pitchFamily="34" charset="0"/>
                          <a:cs typeface="Arial" panose="020B0604020202020204" pitchFamily="34" charset="0"/>
                        </a:rPr>
                        <a:t>15 (37%)</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278019"/>
                  </a:ext>
                </a:extLst>
              </a:tr>
              <a:tr h="370997">
                <a:tc>
                  <a:txBody>
                    <a:bodyPr/>
                    <a:lstStyle/>
                    <a:p>
                      <a:r>
                        <a:rPr lang="en-US" sz="2200" dirty="0">
                          <a:solidFill>
                            <a:schemeClr val="tx1"/>
                          </a:solidFill>
                          <a:latin typeface="Arial" panose="020B0604020202020204" pitchFamily="34" charset="0"/>
                          <a:cs typeface="Arial" panose="020B0604020202020204" pitchFamily="34" charset="0"/>
                        </a:rPr>
                        <a:t>AE leading to treatment discontinuation</a:t>
                      </a:r>
                    </a:p>
                  </a:txBody>
                  <a:tcPr marL="72000" marR="72000" marT="72000" marB="7200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2194560" rtl="0" eaLnBrk="1" fontAlgn="auto" latinLnBrk="0" hangingPunct="1">
                        <a:lnSpc>
                          <a:spcPct val="100000"/>
                        </a:lnSpc>
                        <a:spcBef>
                          <a:spcPts val="0"/>
                        </a:spcBef>
                        <a:spcAft>
                          <a:spcPts val="0"/>
                        </a:spcAft>
                        <a:buClrTx/>
                        <a:buSzTx/>
                        <a:buFontTx/>
                        <a:buNone/>
                        <a:tabLst/>
                        <a:defRPr/>
                      </a:pPr>
                      <a:r>
                        <a:rPr lang="en-US" sz="2200" dirty="0">
                          <a:solidFill>
                            <a:schemeClr val="tx1"/>
                          </a:solidFill>
                          <a:latin typeface="Arial" panose="020B0604020202020204" pitchFamily="34" charset="0"/>
                          <a:cs typeface="Arial" panose="020B0604020202020204" pitchFamily="34" charset="0"/>
                        </a:rPr>
                        <a:t>4 (10%)</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2137080"/>
                  </a:ext>
                </a:extLst>
              </a:tr>
              <a:tr h="370997">
                <a:tc>
                  <a:txBody>
                    <a:bodyPr/>
                    <a:lstStyle/>
                    <a:p>
                      <a:r>
                        <a:rPr lang="en-US" sz="2200" dirty="0">
                          <a:solidFill>
                            <a:schemeClr val="tx1"/>
                          </a:solidFill>
                          <a:latin typeface="Arial" panose="020B0604020202020204" pitchFamily="34" charset="0"/>
                          <a:cs typeface="Arial" panose="020B0604020202020204" pitchFamily="34" charset="0"/>
                        </a:rPr>
                        <a:t>AE with fatal outcome</a:t>
                      </a:r>
                    </a:p>
                  </a:txBody>
                  <a:tcPr marL="72000" marR="72000" marT="72000" marB="7200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2194560" rtl="0" eaLnBrk="1" fontAlgn="auto" latinLnBrk="0" hangingPunct="1">
                        <a:lnSpc>
                          <a:spcPct val="100000"/>
                        </a:lnSpc>
                        <a:spcBef>
                          <a:spcPts val="0"/>
                        </a:spcBef>
                        <a:spcAft>
                          <a:spcPts val="0"/>
                        </a:spcAft>
                        <a:buClrTx/>
                        <a:buSzTx/>
                        <a:buFontTx/>
                        <a:buNone/>
                        <a:tabLst/>
                        <a:defRPr/>
                      </a:pPr>
                      <a:r>
                        <a:rPr lang="en-US" sz="2200" dirty="0">
                          <a:solidFill>
                            <a:schemeClr val="tx1"/>
                          </a:solidFill>
                          <a:latin typeface="Arial" panose="020B0604020202020204" pitchFamily="34" charset="0"/>
                          <a:cs typeface="Arial" panose="020B0604020202020204" pitchFamily="34" charset="0"/>
                        </a:rPr>
                        <a:t>2 (5%)</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6741832"/>
                  </a:ext>
                </a:extLst>
              </a:tr>
              <a:tr h="295409">
                <a:tc gridSpan="2">
                  <a:txBody>
                    <a:bodyPr/>
                    <a:lstStyle/>
                    <a:p>
                      <a:pPr marL="0" marR="0" lvl="0" indent="0" algn="l" defTabSz="2194560" rtl="0" eaLnBrk="1" fontAlgn="auto" latinLnBrk="0" hangingPunct="1">
                        <a:lnSpc>
                          <a:spcPct val="100000"/>
                        </a:lnSpc>
                        <a:spcBef>
                          <a:spcPts val="0"/>
                        </a:spcBef>
                        <a:spcAft>
                          <a:spcPts val="0"/>
                        </a:spcAft>
                        <a:buClrTx/>
                        <a:buSzTx/>
                        <a:buFontTx/>
                        <a:buNone/>
                        <a:tabLst/>
                        <a:defRPr/>
                      </a:pPr>
                      <a:r>
                        <a:rPr lang="en-US" sz="1400" dirty="0">
                          <a:solidFill>
                            <a:schemeClr val="tx1"/>
                          </a:solidFill>
                          <a:latin typeface="Arial" panose="020B0604020202020204" pitchFamily="34" charset="0"/>
                          <a:cs typeface="Arial" panose="020B0604020202020204" pitchFamily="34" charset="0"/>
                        </a:rPr>
                        <a:t>N = number of patients in the extension analysis set; n = number of patients with event; % = percentage of patients with event</a:t>
                      </a:r>
                      <a:endParaRPr lang="en-DK" sz="1400" dirty="0">
                        <a:solidFill>
                          <a:schemeClr val="tx1"/>
                        </a:solidFill>
                        <a:latin typeface="Arial" panose="020B0604020202020204" pitchFamily="34" charset="0"/>
                        <a:cs typeface="Arial" panose="020B0604020202020204" pitchFamily="34" charset="0"/>
                      </a:endParaRPr>
                    </a:p>
                  </a:txBody>
                  <a:tcPr marL="72000" marR="7200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lang="en-US" sz="2000" dirty="0"/>
                    </a:p>
                  </a:txBody>
                  <a:tcPr marL="72000" marR="72000" marT="72000" marB="72000"/>
                </a:tc>
                <a:extLst>
                  <a:ext uri="{0D108BD9-81ED-4DB2-BD59-A6C34878D82A}">
                    <a16:rowId xmlns:a16="http://schemas.microsoft.com/office/drawing/2014/main" val="1135328606"/>
                  </a:ext>
                </a:extLst>
              </a:tr>
            </a:tbl>
          </a:graphicData>
        </a:graphic>
      </p:graphicFrame>
      <p:sp>
        <p:nvSpPr>
          <p:cNvPr id="28" name="TextBox 27">
            <a:extLst>
              <a:ext uri="{FF2B5EF4-FFF2-40B4-BE49-F238E27FC236}">
                <a16:creationId xmlns:a16="http://schemas.microsoft.com/office/drawing/2014/main" id="{E3EAEB63-D3A7-BFD0-776C-A643F7CB7DDA}"/>
              </a:ext>
            </a:extLst>
          </p:cNvPr>
          <p:cNvSpPr txBox="1"/>
          <p:nvPr/>
        </p:nvSpPr>
        <p:spPr>
          <a:xfrm>
            <a:off x="14611349" y="32416917"/>
            <a:ext cx="7518400" cy="400110"/>
          </a:xfrm>
          <a:prstGeom prst="rect">
            <a:avLst/>
          </a:prstGeom>
          <a:noFill/>
        </p:spPr>
        <p:txBody>
          <a:bodyPr wrap="square">
            <a:spAutoFit/>
          </a:bodyPr>
          <a:lstStyle/>
          <a:p>
            <a:pPr algn="ctr"/>
            <a:r>
              <a:rPr lang="en-US" sz="2000" b="1" dirty="0">
                <a:solidFill>
                  <a:schemeClr val="bg1"/>
                </a:solidFill>
                <a:latin typeface="Arial" panose="020B0604020202020204" pitchFamily="34" charset="0"/>
                <a:cs typeface="Arial" panose="020B0604020202020204" pitchFamily="34" charset="0"/>
              </a:rPr>
              <a:t>This poster was prepared by Zevra Therapeutics</a:t>
            </a:r>
            <a:endParaRPr lang="en-DK" sz="2000" b="1" dirty="0">
              <a:solidFill>
                <a:schemeClr val="bg1"/>
              </a:solidFill>
              <a:latin typeface="Arial" panose="020B0604020202020204" pitchFamily="34" charset="0"/>
              <a:cs typeface="Arial" panose="020B0604020202020204" pitchFamily="34" charset="0"/>
            </a:endParaRPr>
          </a:p>
        </p:txBody>
      </p:sp>
      <p:graphicFrame>
        <p:nvGraphicFramePr>
          <p:cNvPr id="29" name="Table 28">
            <a:extLst>
              <a:ext uri="{FF2B5EF4-FFF2-40B4-BE49-F238E27FC236}">
                <a16:creationId xmlns:a16="http://schemas.microsoft.com/office/drawing/2014/main" id="{254E82B8-3ACD-8AD0-C009-860BDBE5324B}"/>
              </a:ext>
            </a:extLst>
          </p:cNvPr>
          <p:cNvGraphicFramePr>
            <a:graphicFrameLocks noGrp="1"/>
          </p:cNvGraphicFramePr>
          <p:nvPr>
            <p:extLst>
              <p:ext uri="{D42A27DB-BD31-4B8C-83A1-F6EECF244321}">
                <p14:modId xmlns:p14="http://schemas.microsoft.com/office/powerpoint/2010/main" val="403275564"/>
              </p:ext>
            </p:extLst>
          </p:nvPr>
        </p:nvGraphicFramePr>
        <p:xfrm>
          <a:off x="11085512" y="22206167"/>
          <a:ext cx="10264776" cy="9685440"/>
        </p:xfrm>
        <a:graphic>
          <a:graphicData uri="http://schemas.openxmlformats.org/drawingml/2006/table">
            <a:tbl>
              <a:tblPr firstRow="1" bandRow="1">
                <a:tableStyleId>{5C22544A-7EE6-4342-B048-85BDC9FD1C3A}</a:tableStyleId>
              </a:tblPr>
              <a:tblGrid>
                <a:gridCol w="5132388">
                  <a:extLst>
                    <a:ext uri="{9D8B030D-6E8A-4147-A177-3AD203B41FA5}">
                      <a16:colId xmlns:a16="http://schemas.microsoft.com/office/drawing/2014/main" val="2594287506"/>
                    </a:ext>
                  </a:extLst>
                </a:gridCol>
                <a:gridCol w="5132388">
                  <a:extLst>
                    <a:ext uri="{9D8B030D-6E8A-4147-A177-3AD203B41FA5}">
                      <a16:colId xmlns:a16="http://schemas.microsoft.com/office/drawing/2014/main" val="2478693900"/>
                    </a:ext>
                  </a:extLst>
                </a:gridCol>
              </a:tblGrid>
              <a:tr h="469798">
                <a:tc gridSpan="2">
                  <a:txBody>
                    <a:bodyPr/>
                    <a:lstStyle/>
                    <a:p>
                      <a:pPr marL="0" marR="0" lvl="0" indent="0" algn="l" defTabSz="2194560" rtl="0" eaLnBrk="1" fontAlgn="auto" latinLnBrk="0" hangingPunct="1">
                        <a:lnSpc>
                          <a:spcPct val="100000"/>
                        </a:lnSpc>
                        <a:spcBef>
                          <a:spcPts val="0"/>
                        </a:spcBef>
                        <a:spcAft>
                          <a:spcPts val="0"/>
                        </a:spcAft>
                        <a:buClrTx/>
                        <a:buSzTx/>
                        <a:buFontTx/>
                        <a:buNone/>
                        <a:tabLst/>
                        <a:defRPr/>
                      </a:pPr>
                      <a:r>
                        <a:rPr lang="en-US" sz="2400" b="1" dirty="0">
                          <a:solidFill>
                            <a:schemeClr val="bg1"/>
                          </a:solidFill>
                          <a:latin typeface="Arial" panose="020B0604020202020204" pitchFamily="34" charset="0"/>
                          <a:cs typeface="Arial" panose="020B0604020202020204" pitchFamily="34" charset="0"/>
                        </a:rPr>
                        <a:t>Table 2. Frequently Reported Adverse Events (&gt;10%)</a:t>
                      </a:r>
                    </a:p>
                  </a:txBody>
                  <a:tcPr marL="108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38100" cmpd="sng">
                      <a:noFill/>
                    </a:lnB>
                    <a:solidFill>
                      <a:srgbClr val="2D2561"/>
                    </a:solidFill>
                  </a:tcPr>
                </a:tc>
                <a:tc hMerge="1">
                  <a:txBody>
                    <a:bodyPr/>
                    <a:lstStyle/>
                    <a:p>
                      <a:endParaRPr lang="en-US" sz="2000" dirty="0"/>
                    </a:p>
                  </a:txBody>
                  <a:tcPr marL="0" marR="0" marT="0" marB="0"/>
                </a:tc>
                <a:extLst>
                  <a:ext uri="{0D108BD9-81ED-4DB2-BD59-A6C34878D82A}">
                    <a16:rowId xmlns:a16="http://schemas.microsoft.com/office/drawing/2014/main" val="1536847799"/>
                  </a:ext>
                </a:extLst>
              </a:tr>
              <a:tr h="1059700">
                <a:tc>
                  <a:txBody>
                    <a:bodyPr/>
                    <a:lstStyle/>
                    <a:p>
                      <a:r>
                        <a:rPr lang="en-US" sz="2200" b="1" dirty="0">
                          <a:solidFill>
                            <a:schemeClr val="bg1"/>
                          </a:solidFill>
                          <a:latin typeface="Arial" panose="020B0604020202020204" pitchFamily="34" charset="0"/>
                          <a:cs typeface="Arial" panose="020B0604020202020204" pitchFamily="34" charset="0"/>
                        </a:rPr>
                        <a:t>Preferred Term</a:t>
                      </a:r>
                    </a:p>
                  </a:txBody>
                  <a:tcPr marL="72000" marR="72000" marT="72000" marB="72000" anchor="b">
                    <a:lnL w="12700" cap="flat" cmpd="sng" algn="ctr">
                      <a:noFill/>
                      <a:prstDash val="solid"/>
                      <a:round/>
                      <a:headEnd type="none" w="med" len="med"/>
                      <a:tailEnd type="none" w="med" len="med"/>
                    </a:lnL>
                    <a:lnT w="38100" cmpd="sng">
                      <a:noFill/>
                    </a:lnT>
                    <a:solidFill>
                      <a:srgbClr val="AC7EC4"/>
                    </a:solidFill>
                  </a:tcPr>
                </a:tc>
                <a:tc>
                  <a:txBody>
                    <a:bodyPr/>
                    <a:lstStyle/>
                    <a:p>
                      <a:pPr algn="ctr"/>
                      <a:r>
                        <a:rPr lang="en-US" sz="2200" b="1" dirty="0">
                          <a:solidFill>
                            <a:schemeClr val="bg1"/>
                          </a:solidFill>
                          <a:latin typeface="Arial" panose="020B0604020202020204" pitchFamily="34" charset="0"/>
                          <a:cs typeface="Arial" panose="020B0604020202020204" pitchFamily="34" charset="0"/>
                        </a:rPr>
                        <a:t>Arimoclomol </a:t>
                      </a:r>
                    </a:p>
                    <a:p>
                      <a:pPr algn="ctr"/>
                      <a:r>
                        <a:rPr lang="en-US" sz="2200" b="1" dirty="0">
                          <a:solidFill>
                            <a:schemeClr val="bg1"/>
                          </a:solidFill>
                          <a:latin typeface="Arial" panose="020B0604020202020204" pitchFamily="34" charset="0"/>
                          <a:cs typeface="Arial" panose="020B0604020202020204" pitchFamily="34" charset="0"/>
                        </a:rPr>
                        <a:t>N = 41</a:t>
                      </a:r>
                    </a:p>
                    <a:p>
                      <a:pPr algn="ctr"/>
                      <a:r>
                        <a:rPr lang="en-US" sz="2200" b="1" dirty="0">
                          <a:solidFill>
                            <a:schemeClr val="bg1"/>
                          </a:solidFill>
                          <a:latin typeface="Arial" panose="020B0604020202020204" pitchFamily="34" charset="0"/>
                          <a:cs typeface="Arial" panose="020B0604020202020204" pitchFamily="34" charset="0"/>
                        </a:rPr>
                        <a:t>n (%)</a:t>
                      </a:r>
                      <a:endParaRPr lang="en-DK" sz="2200" b="1" dirty="0">
                        <a:solidFill>
                          <a:schemeClr val="bg1"/>
                        </a:solidFill>
                        <a:latin typeface="Arial" panose="020B0604020202020204" pitchFamily="34" charset="0"/>
                        <a:cs typeface="Arial" panose="020B0604020202020204" pitchFamily="34" charset="0"/>
                      </a:endParaRPr>
                    </a:p>
                  </a:txBody>
                  <a:tcPr marL="72000" marR="72000" marT="72000" marB="72000">
                    <a:lnR w="12700" cap="flat" cmpd="sng" algn="ctr">
                      <a:noFill/>
                      <a:prstDash val="solid"/>
                      <a:round/>
                      <a:headEnd type="none" w="med" len="med"/>
                      <a:tailEnd type="none" w="med" len="med"/>
                    </a:lnR>
                    <a:lnT w="38100" cmpd="sng">
                      <a:noFill/>
                    </a:lnT>
                    <a:solidFill>
                      <a:srgbClr val="AC7EC4"/>
                    </a:solidFill>
                  </a:tcPr>
                </a:tc>
                <a:extLst>
                  <a:ext uri="{0D108BD9-81ED-4DB2-BD59-A6C34878D82A}">
                    <a16:rowId xmlns:a16="http://schemas.microsoft.com/office/drawing/2014/main" val="1316622697"/>
                  </a:ext>
                </a:extLst>
              </a:tr>
              <a:tr h="441707">
                <a:tc>
                  <a:txBody>
                    <a:bodyPr/>
                    <a:lstStyle/>
                    <a:p>
                      <a:r>
                        <a:rPr lang="en-US" sz="2200" dirty="0">
                          <a:solidFill>
                            <a:schemeClr val="tx1"/>
                          </a:solidFill>
                          <a:latin typeface="Arial" panose="020B0604020202020204" pitchFamily="34" charset="0"/>
                          <a:cs typeface="Arial" panose="020B0604020202020204" pitchFamily="34" charset="0"/>
                        </a:rPr>
                        <a:t>Diarrhea</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noFill/>
                  </a:tcPr>
                </a:tc>
                <a:tc>
                  <a:txBody>
                    <a:bodyPr/>
                    <a:lstStyle/>
                    <a:p>
                      <a:pPr algn="ctr"/>
                      <a:r>
                        <a:rPr lang="en-US" sz="2200" dirty="0">
                          <a:solidFill>
                            <a:schemeClr val="tx1"/>
                          </a:solidFill>
                          <a:latin typeface="Arial" panose="020B0604020202020204" pitchFamily="34" charset="0"/>
                          <a:cs typeface="Arial" panose="020B0604020202020204" pitchFamily="34" charset="0"/>
                        </a:rPr>
                        <a:t>10 (24.4%)</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3215268"/>
                  </a:ext>
                </a:extLst>
              </a:tr>
              <a:tr h="441707">
                <a:tc>
                  <a:txBody>
                    <a:bodyPr/>
                    <a:lstStyle/>
                    <a:p>
                      <a:r>
                        <a:rPr lang="en-US" sz="2200" dirty="0">
                          <a:solidFill>
                            <a:schemeClr val="tx1"/>
                          </a:solidFill>
                          <a:latin typeface="Arial" panose="020B0604020202020204" pitchFamily="34" charset="0"/>
                          <a:cs typeface="Arial" panose="020B0604020202020204" pitchFamily="34" charset="0"/>
                        </a:rPr>
                        <a:t>Upper respiratory infection</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tc>
                  <a:txBody>
                    <a:bodyPr/>
                    <a:lstStyle/>
                    <a:p>
                      <a:pPr algn="ctr"/>
                      <a:r>
                        <a:rPr lang="en-US" sz="2200" dirty="0">
                          <a:solidFill>
                            <a:schemeClr val="tx1"/>
                          </a:solidFill>
                          <a:latin typeface="Arial" panose="020B0604020202020204" pitchFamily="34" charset="0"/>
                          <a:cs typeface="Arial" panose="020B0604020202020204" pitchFamily="34" charset="0"/>
                        </a:rPr>
                        <a:t>10 (24.4%)</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3885203137"/>
                  </a:ext>
                </a:extLst>
              </a:tr>
              <a:tr h="441707">
                <a:tc>
                  <a:txBody>
                    <a:bodyPr/>
                    <a:lstStyle/>
                    <a:p>
                      <a:r>
                        <a:rPr lang="en-US" sz="2200" dirty="0">
                          <a:solidFill>
                            <a:schemeClr val="tx1"/>
                          </a:solidFill>
                          <a:latin typeface="Arial" panose="020B0604020202020204" pitchFamily="34" charset="0"/>
                          <a:cs typeface="Arial" panose="020B0604020202020204" pitchFamily="34" charset="0"/>
                        </a:rPr>
                        <a:t>Nasopharyngitis</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US" sz="2200" dirty="0">
                          <a:solidFill>
                            <a:schemeClr val="tx1"/>
                          </a:solidFill>
                          <a:latin typeface="Arial" panose="020B0604020202020204" pitchFamily="34" charset="0"/>
                          <a:cs typeface="Arial" panose="020B0604020202020204" pitchFamily="34" charset="0"/>
                        </a:rPr>
                        <a:t>8 (19.5%)</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43024516"/>
                  </a:ext>
                </a:extLst>
              </a:tr>
              <a:tr h="441707">
                <a:tc>
                  <a:txBody>
                    <a:bodyPr/>
                    <a:lstStyle/>
                    <a:p>
                      <a:r>
                        <a:rPr lang="en-US" sz="2200" dirty="0">
                          <a:solidFill>
                            <a:schemeClr val="tx1"/>
                          </a:solidFill>
                          <a:latin typeface="Arial" panose="020B0604020202020204" pitchFamily="34" charset="0"/>
                          <a:cs typeface="Arial" panose="020B0604020202020204" pitchFamily="34" charset="0"/>
                        </a:rPr>
                        <a:t>Epilepsy</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tc>
                  <a:txBody>
                    <a:bodyPr/>
                    <a:lstStyle/>
                    <a:p>
                      <a:pPr algn="ctr"/>
                      <a:r>
                        <a:rPr lang="en-US" sz="2200" dirty="0">
                          <a:solidFill>
                            <a:schemeClr val="tx1"/>
                          </a:solidFill>
                          <a:latin typeface="Arial" panose="020B0604020202020204" pitchFamily="34" charset="0"/>
                          <a:cs typeface="Arial" panose="020B0604020202020204" pitchFamily="34" charset="0"/>
                        </a:rPr>
                        <a:t>8 (19.5%)</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749014058"/>
                  </a:ext>
                </a:extLst>
              </a:tr>
              <a:tr h="441707">
                <a:tc>
                  <a:txBody>
                    <a:bodyPr/>
                    <a:lstStyle/>
                    <a:p>
                      <a:r>
                        <a:rPr lang="en-US" sz="2200" dirty="0">
                          <a:solidFill>
                            <a:schemeClr val="tx1"/>
                          </a:solidFill>
                          <a:latin typeface="Arial" panose="020B0604020202020204" pitchFamily="34" charset="0"/>
                          <a:cs typeface="Arial" panose="020B0604020202020204" pitchFamily="34" charset="0"/>
                        </a:rPr>
                        <a:t>Corona virus infection</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US" sz="2200" dirty="0">
                          <a:solidFill>
                            <a:schemeClr val="tx1"/>
                          </a:solidFill>
                          <a:latin typeface="Arial" panose="020B0604020202020204" pitchFamily="34" charset="0"/>
                          <a:cs typeface="Arial" panose="020B0604020202020204" pitchFamily="34" charset="0"/>
                        </a:rPr>
                        <a:t>8 (19.5%)</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15833081"/>
                  </a:ext>
                </a:extLst>
              </a:tr>
              <a:tr h="441707">
                <a:tc>
                  <a:txBody>
                    <a:bodyPr/>
                    <a:lstStyle/>
                    <a:p>
                      <a:r>
                        <a:rPr lang="en-US" sz="2200" dirty="0">
                          <a:solidFill>
                            <a:schemeClr val="tx1"/>
                          </a:solidFill>
                          <a:latin typeface="Arial" panose="020B0604020202020204" pitchFamily="34" charset="0"/>
                          <a:cs typeface="Arial" panose="020B0604020202020204" pitchFamily="34" charset="0"/>
                        </a:rPr>
                        <a:t>Seizure</a:t>
                      </a:r>
                    </a:p>
                  </a:txBody>
                  <a:tcPr marL="72000" marR="72000" marT="72000" marB="7200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tc>
                  <a:txBody>
                    <a:bodyPr/>
                    <a:lstStyle/>
                    <a:p>
                      <a:pPr algn="ctr"/>
                      <a:r>
                        <a:rPr lang="en-US" sz="2200" dirty="0">
                          <a:solidFill>
                            <a:schemeClr val="tx1"/>
                          </a:solidFill>
                          <a:latin typeface="Arial" panose="020B0604020202020204" pitchFamily="34" charset="0"/>
                          <a:cs typeface="Arial" panose="020B0604020202020204" pitchFamily="34" charset="0"/>
                        </a:rPr>
                        <a:t>7 (17.1%)</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1691069569"/>
                  </a:ext>
                </a:extLst>
              </a:tr>
              <a:tr h="441707">
                <a:tc>
                  <a:txBody>
                    <a:bodyPr/>
                    <a:lstStyle/>
                    <a:p>
                      <a:r>
                        <a:rPr lang="en-US" sz="2200" dirty="0">
                          <a:solidFill>
                            <a:schemeClr val="tx1"/>
                          </a:solidFill>
                          <a:latin typeface="Arial" panose="020B0604020202020204" pitchFamily="34" charset="0"/>
                          <a:cs typeface="Arial" panose="020B0604020202020204" pitchFamily="34" charset="0"/>
                        </a:rPr>
                        <a:t>Cough</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3024012" rtl="0" eaLnBrk="1" fontAlgn="auto" latinLnBrk="0" hangingPunct="1">
                        <a:lnSpc>
                          <a:spcPct val="100000"/>
                        </a:lnSpc>
                        <a:spcBef>
                          <a:spcPts val="0"/>
                        </a:spcBef>
                        <a:spcAft>
                          <a:spcPts val="0"/>
                        </a:spcAft>
                        <a:buClrTx/>
                        <a:buSzTx/>
                        <a:buFontTx/>
                        <a:buNone/>
                        <a:tabLst/>
                        <a:defRPr/>
                      </a:pPr>
                      <a:r>
                        <a:rPr lang="en-US" sz="2200" dirty="0">
                          <a:solidFill>
                            <a:schemeClr val="tx1"/>
                          </a:solidFill>
                          <a:latin typeface="Arial" panose="020B0604020202020204" pitchFamily="34" charset="0"/>
                          <a:cs typeface="Arial" panose="020B0604020202020204" pitchFamily="34" charset="0"/>
                        </a:rPr>
                        <a:t>7 (17.1%)</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81494993"/>
                  </a:ext>
                </a:extLst>
              </a:tr>
              <a:tr h="441707">
                <a:tc>
                  <a:txBody>
                    <a:bodyPr/>
                    <a:lstStyle/>
                    <a:p>
                      <a:r>
                        <a:rPr lang="en-US" sz="2200" dirty="0">
                          <a:solidFill>
                            <a:schemeClr val="tx1"/>
                          </a:solidFill>
                          <a:latin typeface="Arial" panose="020B0604020202020204" pitchFamily="34" charset="0"/>
                          <a:cs typeface="Arial" panose="020B0604020202020204" pitchFamily="34" charset="0"/>
                        </a:rPr>
                        <a:t>Bronchitis</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tc>
                  <a:txBody>
                    <a:bodyPr/>
                    <a:lstStyle/>
                    <a:p>
                      <a:pPr marL="0" marR="0" lvl="0" indent="0" algn="ctr" defTabSz="3024012" rtl="0" eaLnBrk="1" fontAlgn="auto" latinLnBrk="0" hangingPunct="1">
                        <a:lnSpc>
                          <a:spcPct val="100000"/>
                        </a:lnSpc>
                        <a:spcBef>
                          <a:spcPts val="0"/>
                        </a:spcBef>
                        <a:spcAft>
                          <a:spcPts val="0"/>
                        </a:spcAft>
                        <a:buClrTx/>
                        <a:buSzTx/>
                        <a:buFontTx/>
                        <a:buNone/>
                        <a:tabLst/>
                        <a:defRPr/>
                      </a:pPr>
                      <a:r>
                        <a:rPr lang="en-US" sz="2200" dirty="0">
                          <a:solidFill>
                            <a:schemeClr val="tx1"/>
                          </a:solidFill>
                          <a:latin typeface="Arial" panose="020B0604020202020204" pitchFamily="34" charset="0"/>
                          <a:cs typeface="Arial" panose="020B0604020202020204" pitchFamily="34" charset="0"/>
                        </a:rPr>
                        <a:t>7 (17.1%)</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3246445398"/>
                  </a:ext>
                </a:extLst>
              </a:tr>
              <a:tr h="441707">
                <a:tc>
                  <a:txBody>
                    <a:bodyPr/>
                    <a:lstStyle/>
                    <a:p>
                      <a:r>
                        <a:rPr lang="en-US" sz="2200" dirty="0">
                          <a:solidFill>
                            <a:schemeClr val="tx1"/>
                          </a:solidFill>
                          <a:latin typeface="Arial" panose="020B0604020202020204" pitchFamily="34" charset="0"/>
                          <a:cs typeface="Arial" panose="020B0604020202020204" pitchFamily="34" charset="0"/>
                        </a:rPr>
                        <a:t>Weight decreased</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US" sz="2200" dirty="0">
                          <a:solidFill>
                            <a:schemeClr val="tx1"/>
                          </a:solidFill>
                          <a:latin typeface="Arial" panose="020B0604020202020204" pitchFamily="34" charset="0"/>
                          <a:cs typeface="Arial" panose="020B0604020202020204" pitchFamily="34" charset="0"/>
                        </a:rPr>
                        <a:t>6 (14.6%)</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8642654"/>
                  </a:ext>
                </a:extLst>
              </a:tr>
              <a:tr h="441707">
                <a:tc>
                  <a:txBody>
                    <a:bodyPr/>
                    <a:lstStyle/>
                    <a:p>
                      <a:r>
                        <a:rPr lang="en-US" sz="2200" dirty="0">
                          <a:solidFill>
                            <a:schemeClr val="tx1"/>
                          </a:solidFill>
                          <a:latin typeface="Arial" panose="020B0604020202020204" pitchFamily="34" charset="0"/>
                          <a:cs typeface="Arial" panose="020B0604020202020204" pitchFamily="34" charset="0"/>
                        </a:rPr>
                        <a:t>Epistaxis</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tc>
                  <a:txBody>
                    <a:bodyPr/>
                    <a:lstStyle/>
                    <a:p>
                      <a:pPr marL="0" marR="0" lvl="0" indent="0" algn="ctr" defTabSz="3024012" rtl="0" eaLnBrk="1" fontAlgn="auto" latinLnBrk="0" hangingPunct="1">
                        <a:lnSpc>
                          <a:spcPct val="100000"/>
                        </a:lnSpc>
                        <a:spcBef>
                          <a:spcPts val="0"/>
                        </a:spcBef>
                        <a:spcAft>
                          <a:spcPts val="0"/>
                        </a:spcAft>
                        <a:buClrTx/>
                        <a:buSzTx/>
                        <a:buFontTx/>
                        <a:buNone/>
                        <a:tabLst/>
                        <a:defRPr/>
                      </a:pPr>
                      <a:r>
                        <a:rPr lang="en-US" sz="2200" dirty="0">
                          <a:solidFill>
                            <a:schemeClr val="tx1"/>
                          </a:solidFill>
                          <a:latin typeface="Arial" panose="020B0604020202020204" pitchFamily="34" charset="0"/>
                          <a:cs typeface="Arial" panose="020B0604020202020204" pitchFamily="34" charset="0"/>
                        </a:rPr>
                        <a:t>6 (14.6%)</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609790737"/>
                  </a:ext>
                </a:extLst>
              </a:tr>
              <a:tr h="441707">
                <a:tc>
                  <a:txBody>
                    <a:bodyPr/>
                    <a:lstStyle/>
                    <a:p>
                      <a:r>
                        <a:rPr lang="en-US" sz="2200" dirty="0">
                          <a:solidFill>
                            <a:schemeClr val="tx1"/>
                          </a:solidFill>
                          <a:latin typeface="Arial" panose="020B0604020202020204" pitchFamily="34" charset="0"/>
                          <a:cs typeface="Arial" panose="020B0604020202020204" pitchFamily="34" charset="0"/>
                        </a:rPr>
                        <a:t>Constipation</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3024012" rtl="0" eaLnBrk="1" fontAlgn="auto" latinLnBrk="0" hangingPunct="1">
                        <a:lnSpc>
                          <a:spcPct val="100000"/>
                        </a:lnSpc>
                        <a:spcBef>
                          <a:spcPts val="0"/>
                        </a:spcBef>
                        <a:spcAft>
                          <a:spcPts val="0"/>
                        </a:spcAft>
                        <a:buClrTx/>
                        <a:buSzTx/>
                        <a:buFontTx/>
                        <a:buNone/>
                        <a:tabLst/>
                        <a:defRPr/>
                      </a:pPr>
                      <a:r>
                        <a:rPr lang="en-US" sz="2200" dirty="0">
                          <a:solidFill>
                            <a:schemeClr val="tx1"/>
                          </a:solidFill>
                          <a:latin typeface="Arial" panose="020B0604020202020204" pitchFamily="34" charset="0"/>
                          <a:cs typeface="Arial" panose="020B0604020202020204" pitchFamily="34" charset="0"/>
                        </a:rPr>
                        <a:t>6 (14.6%)</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556616"/>
                  </a:ext>
                </a:extLst>
              </a:tr>
              <a:tr h="441707">
                <a:tc>
                  <a:txBody>
                    <a:bodyPr/>
                    <a:lstStyle/>
                    <a:p>
                      <a:r>
                        <a:rPr lang="en-US" sz="2200" dirty="0">
                          <a:solidFill>
                            <a:schemeClr val="tx1"/>
                          </a:solidFill>
                          <a:latin typeface="Arial" panose="020B0604020202020204" pitchFamily="34" charset="0"/>
                          <a:cs typeface="Arial" panose="020B0604020202020204" pitchFamily="34" charset="0"/>
                        </a:rPr>
                        <a:t>Rhinitis</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tc>
                  <a:txBody>
                    <a:bodyPr/>
                    <a:lstStyle/>
                    <a:p>
                      <a:pPr algn="ctr"/>
                      <a:r>
                        <a:rPr lang="en-US" sz="2200" dirty="0">
                          <a:solidFill>
                            <a:schemeClr val="tx1"/>
                          </a:solidFill>
                          <a:latin typeface="Arial" panose="020B0604020202020204" pitchFamily="34" charset="0"/>
                          <a:cs typeface="Arial" panose="020B0604020202020204" pitchFamily="34" charset="0"/>
                        </a:rPr>
                        <a:t>5 (12.2%)</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2648602792"/>
                  </a:ext>
                </a:extLst>
              </a:tr>
              <a:tr h="441707">
                <a:tc>
                  <a:txBody>
                    <a:bodyPr/>
                    <a:lstStyle/>
                    <a:p>
                      <a:r>
                        <a:rPr lang="en-US" sz="2200" dirty="0">
                          <a:solidFill>
                            <a:schemeClr val="tx1"/>
                          </a:solidFill>
                          <a:latin typeface="Arial" panose="020B0604020202020204" pitchFamily="34" charset="0"/>
                          <a:cs typeface="Arial" panose="020B0604020202020204" pitchFamily="34" charset="0"/>
                        </a:rPr>
                        <a:t>Influenza</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US" sz="2200" dirty="0">
                          <a:solidFill>
                            <a:schemeClr val="tx1"/>
                          </a:solidFill>
                          <a:latin typeface="Arial" panose="020B0604020202020204" pitchFamily="34" charset="0"/>
                          <a:cs typeface="Arial" panose="020B0604020202020204" pitchFamily="34" charset="0"/>
                        </a:rPr>
                        <a:t>5 (12.2%)</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8846747"/>
                  </a:ext>
                </a:extLst>
              </a:tr>
              <a:tr h="441707">
                <a:tc>
                  <a:txBody>
                    <a:bodyPr/>
                    <a:lstStyle/>
                    <a:p>
                      <a:r>
                        <a:rPr lang="en-US" sz="2200" dirty="0">
                          <a:solidFill>
                            <a:schemeClr val="tx1"/>
                          </a:solidFill>
                          <a:latin typeface="Arial" panose="020B0604020202020204" pitchFamily="34" charset="0"/>
                          <a:cs typeface="Arial" panose="020B0604020202020204" pitchFamily="34" charset="0"/>
                        </a:rPr>
                        <a:t>Vomiting</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tc>
                  <a:txBody>
                    <a:bodyPr/>
                    <a:lstStyle/>
                    <a:p>
                      <a:pPr algn="ctr"/>
                      <a:r>
                        <a:rPr lang="en-US" sz="2200" dirty="0">
                          <a:solidFill>
                            <a:schemeClr val="tx1"/>
                          </a:solidFill>
                          <a:latin typeface="Arial" panose="020B0604020202020204" pitchFamily="34" charset="0"/>
                          <a:cs typeface="Arial" panose="020B0604020202020204" pitchFamily="34" charset="0"/>
                        </a:rPr>
                        <a:t>5 (12.2%)</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534278019"/>
                  </a:ext>
                </a:extLst>
              </a:tr>
              <a:tr h="441707">
                <a:tc>
                  <a:txBody>
                    <a:bodyPr/>
                    <a:lstStyle/>
                    <a:p>
                      <a:r>
                        <a:rPr lang="en-US" sz="2200" dirty="0">
                          <a:solidFill>
                            <a:schemeClr val="tx1"/>
                          </a:solidFill>
                          <a:latin typeface="Arial" panose="020B0604020202020204" pitchFamily="34" charset="0"/>
                          <a:cs typeface="Arial" panose="020B0604020202020204" pitchFamily="34" charset="0"/>
                        </a:rPr>
                        <a:t>Gastroenteritis</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n-US" sz="2200" dirty="0">
                          <a:solidFill>
                            <a:schemeClr val="tx1"/>
                          </a:solidFill>
                          <a:latin typeface="Arial" panose="020B0604020202020204" pitchFamily="34" charset="0"/>
                          <a:cs typeface="Arial" panose="020B0604020202020204" pitchFamily="34" charset="0"/>
                        </a:rPr>
                        <a:t>5 (12.2%)</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2137080"/>
                  </a:ext>
                </a:extLst>
              </a:tr>
              <a:tr h="441707">
                <a:tc>
                  <a:txBody>
                    <a:bodyPr/>
                    <a:lstStyle/>
                    <a:p>
                      <a:r>
                        <a:rPr lang="en-US" sz="2200" dirty="0">
                          <a:solidFill>
                            <a:schemeClr val="tx1"/>
                          </a:solidFill>
                          <a:latin typeface="Arial" panose="020B0604020202020204" pitchFamily="34" charset="0"/>
                          <a:cs typeface="Arial" panose="020B0604020202020204" pitchFamily="34" charset="0"/>
                        </a:rPr>
                        <a:t>Eczema</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tc>
                  <a:txBody>
                    <a:bodyPr/>
                    <a:lstStyle/>
                    <a:p>
                      <a:pPr algn="ctr"/>
                      <a:r>
                        <a:rPr lang="en-US" sz="2200" dirty="0">
                          <a:solidFill>
                            <a:schemeClr val="tx1"/>
                          </a:solidFill>
                          <a:latin typeface="Arial" panose="020B0604020202020204" pitchFamily="34" charset="0"/>
                          <a:cs typeface="Arial" panose="020B0604020202020204" pitchFamily="34" charset="0"/>
                        </a:rPr>
                        <a:t>5 (12.2%)</a:t>
                      </a:r>
                      <a:endParaRPr lang="en-DK" sz="2200" dirty="0">
                        <a:solidFill>
                          <a:schemeClr val="tx1"/>
                        </a:solidFill>
                        <a:latin typeface="Arial" panose="020B0604020202020204" pitchFamily="34" charset="0"/>
                        <a:cs typeface="Arial" panose="020B0604020202020204" pitchFamily="34" charset="0"/>
                      </a:endParaRPr>
                    </a:p>
                  </a:txBody>
                  <a:tcPr marL="72000" marR="72000" marT="72000" marB="72000">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766741832"/>
                  </a:ext>
                </a:extLst>
              </a:tr>
              <a:tr h="352754">
                <a:tc gridSpan="2">
                  <a:txBody>
                    <a:bodyPr/>
                    <a:lstStyle/>
                    <a:p>
                      <a:pPr marL="0" marR="0" lvl="0" indent="0" algn="l" defTabSz="2194560" rtl="0" eaLnBrk="1" fontAlgn="auto" latinLnBrk="0" hangingPunct="1">
                        <a:lnSpc>
                          <a:spcPct val="100000"/>
                        </a:lnSpc>
                        <a:spcBef>
                          <a:spcPts val="0"/>
                        </a:spcBef>
                        <a:spcAft>
                          <a:spcPts val="0"/>
                        </a:spcAft>
                        <a:buClrTx/>
                        <a:buSzTx/>
                        <a:buFontTx/>
                        <a:buNone/>
                        <a:tabLst/>
                        <a:defRPr/>
                      </a:pPr>
                      <a:r>
                        <a:rPr lang="en-US" sz="1400" dirty="0">
                          <a:solidFill>
                            <a:schemeClr val="tx1"/>
                          </a:solidFill>
                          <a:latin typeface="Arial" panose="020B0604020202020204" pitchFamily="34" charset="0"/>
                          <a:cs typeface="Arial" panose="020B0604020202020204" pitchFamily="34" charset="0"/>
                        </a:rPr>
                        <a:t>N = number of patients in the extension analysis set; n = number of patients with event; % = percentage of patients with event</a:t>
                      </a:r>
                      <a:endParaRPr lang="en-DK" sz="1400" dirty="0">
                        <a:solidFill>
                          <a:schemeClr val="tx1"/>
                        </a:solidFill>
                        <a:latin typeface="Arial" panose="020B0604020202020204" pitchFamily="34" charset="0"/>
                        <a:cs typeface="Arial" panose="020B0604020202020204" pitchFamily="34" charset="0"/>
                      </a:endParaRPr>
                    </a:p>
                  </a:txBody>
                  <a:tcPr marL="72000" marR="7200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lang="en-US" sz="2000" dirty="0"/>
                    </a:p>
                  </a:txBody>
                  <a:tcPr marL="72000" marR="72000" marT="72000" marB="72000"/>
                </a:tc>
                <a:extLst>
                  <a:ext uri="{0D108BD9-81ED-4DB2-BD59-A6C34878D82A}">
                    <a16:rowId xmlns:a16="http://schemas.microsoft.com/office/drawing/2014/main" val="1135328606"/>
                  </a:ext>
                </a:extLst>
              </a:tr>
            </a:tbl>
          </a:graphicData>
        </a:graphic>
      </p:graphicFrame>
      <p:sp>
        <p:nvSpPr>
          <p:cNvPr id="30" name="TextBox 29">
            <a:extLst>
              <a:ext uri="{FF2B5EF4-FFF2-40B4-BE49-F238E27FC236}">
                <a16:creationId xmlns:a16="http://schemas.microsoft.com/office/drawing/2014/main" id="{1248F441-3BAE-17D8-E5FB-F6C5B8783D52}"/>
              </a:ext>
            </a:extLst>
          </p:cNvPr>
          <p:cNvSpPr txBox="1"/>
          <p:nvPr/>
        </p:nvSpPr>
        <p:spPr>
          <a:xfrm>
            <a:off x="11122722" y="4864513"/>
            <a:ext cx="10263186" cy="467955"/>
          </a:xfrm>
          <a:prstGeom prst="rect">
            <a:avLst/>
          </a:prstGeom>
          <a:noFill/>
        </p:spPr>
        <p:txBody>
          <a:bodyPr wrap="square" lIns="0" tIns="0" rIns="0" bIns="0">
            <a:noAutofit/>
          </a:bodyPr>
          <a:lstStyle/>
          <a:p>
            <a:r>
              <a:rPr lang="en-US" sz="2400" b="1" dirty="0">
                <a:solidFill>
                  <a:srgbClr val="2D2561"/>
                </a:solidFill>
                <a:latin typeface="Arial" panose="020B0604020202020204" pitchFamily="34" charset="0"/>
                <a:cs typeface="Arial" panose="020B0604020202020204" pitchFamily="34" charset="0"/>
              </a:rPr>
              <a:t>CONCLUSIONS</a:t>
            </a:r>
            <a:endParaRPr lang="en-DK" sz="2400" b="1" dirty="0">
              <a:solidFill>
                <a:srgbClr val="2D2561"/>
              </a:solidFill>
              <a:latin typeface="Arial" panose="020B0604020202020204" pitchFamily="34" charset="0"/>
              <a:cs typeface="Arial" panose="020B0604020202020204" pitchFamily="34" charset="0"/>
            </a:endParaRPr>
          </a:p>
        </p:txBody>
      </p:sp>
      <p:sp>
        <p:nvSpPr>
          <p:cNvPr id="31" name="TextBox 30">
            <a:extLst>
              <a:ext uri="{FF2B5EF4-FFF2-40B4-BE49-F238E27FC236}">
                <a16:creationId xmlns:a16="http://schemas.microsoft.com/office/drawing/2014/main" id="{5AEB575B-3D53-6F08-119E-548B58208C82}"/>
              </a:ext>
            </a:extLst>
          </p:cNvPr>
          <p:cNvSpPr txBox="1"/>
          <p:nvPr/>
        </p:nvSpPr>
        <p:spPr>
          <a:xfrm>
            <a:off x="11087102" y="5329777"/>
            <a:ext cx="10263186" cy="1015663"/>
          </a:xfrm>
          <a:prstGeom prst="rect">
            <a:avLst/>
          </a:prstGeom>
          <a:noFill/>
        </p:spPr>
        <p:txBody>
          <a:bodyPr wrap="square" lIns="0" tIns="0" rIns="108000" bIns="0">
            <a:noAutofit/>
          </a:bodyPr>
          <a:lstStyle>
            <a:defPPr>
              <a:defRPr lang="en-US"/>
            </a:defPPr>
            <a:lvl1pPr marL="355600" indent="-355600">
              <a:buClr>
                <a:srgbClr val="737376"/>
              </a:buClr>
              <a:buSzPct val="120000"/>
              <a:buFont typeface="Arial" panose="020B0604020202020204" pitchFamily="34" charset="0"/>
              <a:buChar char="•"/>
              <a:defRPr sz="2400">
                <a:solidFill>
                  <a:srgbClr val="737376"/>
                </a:solidFill>
                <a:latin typeface="Arial" panose="020B0604020202020204" pitchFamily="34" charset="0"/>
                <a:cs typeface="Arial" panose="020B0604020202020204" pitchFamily="34" charset="0"/>
              </a:defRPr>
            </a:lvl1pPr>
          </a:lstStyle>
          <a:p>
            <a:pPr marL="261938" indent="-261938"/>
            <a:r>
              <a:rPr lang="en-US" sz="2200" dirty="0">
                <a:solidFill>
                  <a:schemeClr val="tx1"/>
                </a:solidFill>
              </a:rPr>
              <a:t>The rate of disease progression in patients treated with arimoclomol was comparable between the DB phase and the OLE phase.</a:t>
            </a:r>
          </a:p>
          <a:p>
            <a:pPr marL="261938" indent="-261938"/>
            <a:r>
              <a:rPr lang="en-US" sz="2200" dirty="0">
                <a:solidFill>
                  <a:schemeClr val="tx1"/>
                </a:solidFill>
              </a:rPr>
              <a:t>Arimoclomol was well tolerated with no new safety signals observed.</a:t>
            </a:r>
          </a:p>
        </p:txBody>
      </p:sp>
      <p:sp>
        <p:nvSpPr>
          <p:cNvPr id="32" name="Rectangle 31">
            <a:extLst>
              <a:ext uri="{FF2B5EF4-FFF2-40B4-BE49-F238E27FC236}">
                <a16:creationId xmlns:a16="http://schemas.microsoft.com/office/drawing/2014/main" id="{2DC3538A-189E-6BC4-9145-783C6972DE7D}"/>
              </a:ext>
            </a:extLst>
          </p:cNvPr>
          <p:cNvSpPr/>
          <p:nvPr/>
        </p:nvSpPr>
        <p:spPr>
          <a:xfrm>
            <a:off x="11087102" y="4645312"/>
            <a:ext cx="10263186" cy="144000"/>
          </a:xfrm>
          <a:prstGeom prst="rect">
            <a:avLst/>
          </a:prstGeom>
          <a:solidFill>
            <a:srgbClr val="13AC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K" sz="3658" b="1" dirty="0">
              <a:solidFill>
                <a:srgbClr val="6BC8C2"/>
              </a:solidFill>
              <a:latin typeface="Arial" panose="020B0604020202020204" pitchFamily="34" charset="0"/>
              <a:cs typeface="Arial" panose="020B0604020202020204" pitchFamily="34" charset="0"/>
            </a:endParaRPr>
          </a:p>
        </p:txBody>
      </p:sp>
      <p:sp>
        <p:nvSpPr>
          <p:cNvPr id="33" name="TextBox 32">
            <a:extLst>
              <a:ext uri="{FF2B5EF4-FFF2-40B4-BE49-F238E27FC236}">
                <a16:creationId xmlns:a16="http://schemas.microsoft.com/office/drawing/2014/main" id="{3FB61D7D-F20A-A4B0-B7A7-D44BCB42EC09}"/>
              </a:ext>
            </a:extLst>
          </p:cNvPr>
          <p:cNvSpPr txBox="1"/>
          <p:nvPr/>
        </p:nvSpPr>
        <p:spPr>
          <a:xfrm>
            <a:off x="11087102" y="6855542"/>
            <a:ext cx="10263186" cy="861774"/>
          </a:xfrm>
          <a:prstGeom prst="rect">
            <a:avLst/>
          </a:prstGeom>
          <a:noFill/>
        </p:spPr>
        <p:txBody>
          <a:bodyPr wrap="square" lIns="0" tIns="0" rIns="0" bIns="0">
            <a:noAutofit/>
          </a:bodyPr>
          <a:lstStyle/>
          <a:p>
            <a:r>
              <a:rPr lang="en-US" sz="2400" b="1" dirty="0">
                <a:solidFill>
                  <a:srgbClr val="2D2561"/>
                </a:solidFill>
                <a:latin typeface="Arial" panose="020B0604020202020204" pitchFamily="34" charset="0"/>
                <a:cs typeface="Arial" panose="020B0604020202020204" pitchFamily="34" charset="0"/>
              </a:rPr>
              <a:t>FIGURE 2. R4DNPCCSS OVER 48 MONTHS OF OPEN-LABEL EXTENSION WITH ARIMOCLOMOL</a:t>
            </a:r>
          </a:p>
        </p:txBody>
      </p:sp>
      <p:grpSp>
        <p:nvGrpSpPr>
          <p:cNvPr id="85" name="Group 84">
            <a:extLst>
              <a:ext uri="{FF2B5EF4-FFF2-40B4-BE49-F238E27FC236}">
                <a16:creationId xmlns:a16="http://schemas.microsoft.com/office/drawing/2014/main" id="{FB5FA570-AC9D-D691-041A-758A33357367}"/>
              </a:ext>
            </a:extLst>
          </p:cNvPr>
          <p:cNvGrpSpPr/>
          <p:nvPr/>
        </p:nvGrpSpPr>
        <p:grpSpPr>
          <a:xfrm>
            <a:off x="593724" y="30711272"/>
            <a:ext cx="10264777" cy="1341876"/>
            <a:chOff x="593724" y="30532493"/>
            <a:chExt cx="10264777" cy="1341876"/>
          </a:xfrm>
        </p:grpSpPr>
        <p:sp>
          <p:nvSpPr>
            <p:cNvPr id="38" name="TextBox 37">
              <a:extLst>
                <a:ext uri="{FF2B5EF4-FFF2-40B4-BE49-F238E27FC236}">
                  <a16:creationId xmlns:a16="http://schemas.microsoft.com/office/drawing/2014/main" id="{622B6C16-8006-56E8-5DC4-E40C129D773E}"/>
                </a:ext>
              </a:extLst>
            </p:cNvPr>
            <p:cNvSpPr txBox="1"/>
            <p:nvPr/>
          </p:nvSpPr>
          <p:spPr>
            <a:xfrm>
              <a:off x="593725" y="30760083"/>
              <a:ext cx="10264776" cy="467955"/>
            </a:xfrm>
            <a:prstGeom prst="rect">
              <a:avLst/>
            </a:prstGeom>
            <a:noFill/>
          </p:spPr>
          <p:txBody>
            <a:bodyPr wrap="square" lIns="0" tIns="0" rIns="0" bIns="0">
              <a:noAutofit/>
            </a:bodyPr>
            <a:lstStyle/>
            <a:p>
              <a:r>
                <a:rPr lang="en-US" sz="2400" b="1" dirty="0">
                  <a:solidFill>
                    <a:srgbClr val="2D2561"/>
                  </a:solidFill>
                  <a:latin typeface="Arial" panose="020B0604020202020204" pitchFamily="34" charset="0"/>
                  <a:cs typeface="Arial" panose="020B0604020202020204" pitchFamily="34" charset="0"/>
                </a:rPr>
                <a:t>REFERENCES</a:t>
              </a:r>
              <a:endParaRPr lang="en-DK" sz="2400" b="1" dirty="0">
                <a:solidFill>
                  <a:srgbClr val="2D2561"/>
                </a:solidFill>
                <a:latin typeface="Arial" panose="020B0604020202020204" pitchFamily="34" charset="0"/>
                <a:cs typeface="Arial" panose="020B0604020202020204" pitchFamily="34" charset="0"/>
              </a:endParaRPr>
            </a:p>
          </p:txBody>
        </p:sp>
        <p:sp>
          <p:nvSpPr>
            <p:cNvPr id="39" name="TextBox 38">
              <a:extLst>
                <a:ext uri="{FF2B5EF4-FFF2-40B4-BE49-F238E27FC236}">
                  <a16:creationId xmlns:a16="http://schemas.microsoft.com/office/drawing/2014/main" id="{69A49208-973B-5C2C-306A-A1C545577C9E}"/>
                </a:ext>
              </a:extLst>
            </p:cNvPr>
            <p:cNvSpPr txBox="1"/>
            <p:nvPr/>
          </p:nvSpPr>
          <p:spPr>
            <a:xfrm>
              <a:off x="593724" y="31228038"/>
              <a:ext cx="10264776" cy="646331"/>
            </a:xfrm>
            <a:prstGeom prst="rect">
              <a:avLst/>
            </a:prstGeom>
            <a:noFill/>
          </p:spPr>
          <p:txBody>
            <a:bodyPr wrap="square" lIns="0" tIns="0" rIns="108000" bIns="0">
              <a:spAutoFit/>
            </a:bodyPr>
            <a:lstStyle>
              <a:defPPr>
                <a:defRPr lang="en-US"/>
              </a:defPPr>
              <a:lvl1pPr marL="355600" indent="-355600">
                <a:buClr>
                  <a:srgbClr val="737376"/>
                </a:buClr>
                <a:buSzPct val="120000"/>
                <a:buFont typeface="Arial" panose="020B0604020202020204" pitchFamily="34" charset="0"/>
                <a:buChar char="•"/>
                <a:defRPr sz="2400">
                  <a:solidFill>
                    <a:srgbClr val="737376"/>
                  </a:solidFill>
                  <a:latin typeface="Arial" panose="020B0604020202020204" pitchFamily="34" charset="0"/>
                  <a:cs typeface="Arial" panose="020B0604020202020204" pitchFamily="34" charset="0"/>
                </a:defRPr>
              </a:lvl1pPr>
            </a:lstStyle>
            <a:p>
              <a:pPr marL="261938" indent="-261938">
                <a:buSzPct val="100000"/>
                <a:buFont typeface="+mj-lt"/>
                <a:buAutoNum type="arabicPeriod"/>
              </a:pPr>
              <a:r>
                <a:rPr lang="en-US" sz="1400" dirty="0">
                  <a:solidFill>
                    <a:schemeClr val="tx1"/>
                  </a:solidFill>
                </a:rPr>
                <a:t>Mengel E, Patterson MC, Da Riol RM, et al. Efficacy and safety of arimoclomol in Niemann-Pick disease type C: Results from a double-blind, randomised, placebo-controlled, multinational phase 2/3 trial of a novel treatment. J Inherit Metab Dis. 2021;44(6):1463-1480. doi:10.1002/jimd.12428</a:t>
              </a:r>
            </a:p>
          </p:txBody>
        </p:sp>
        <p:sp>
          <p:nvSpPr>
            <p:cNvPr id="40" name="Rectangle 39">
              <a:extLst>
                <a:ext uri="{FF2B5EF4-FFF2-40B4-BE49-F238E27FC236}">
                  <a16:creationId xmlns:a16="http://schemas.microsoft.com/office/drawing/2014/main" id="{63B49A95-FC72-19BE-4742-FF02AEC744EB}"/>
                </a:ext>
              </a:extLst>
            </p:cNvPr>
            <p:cNvSpPr/>
            <p:nvPr/>
          </p:nvSpPr>
          <p:spPr>
            <a:xfrm>
              <a:off x="593725" y="30532493"/>
              <a:ext cx="10264775" cy="144000"/>
            </a:xfrm>
            <a:prstGeom prst="rect">
              <a:avLst/>
            </a:prstGeom>
            <a:solidFill>
              <a:srgbClr val="13AC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K" sz="3658" b="1" dirty="0">
                <a:solidFill>
                  <a:srgbClr val="6BC8C2"/>
                </a:solidFill>
                <a:latin typeface="Arial" panose="020B0604020202020204" pitchFamily="34" charset="0"/>
                <a:cs typeface="Arial" panose="020B0604020202020204" pitchFamily="34" charset="0"/>
              </a:endParaRPr>
            </a:p>
          </p:txBody>
        </p:sp>
      </p:grpSp>
      <p:sp>
        <p:nvSpPr>
          <p:cNvPr id="41" name="TextBox 40">
            <a:extLst>
              <a:ext uri="{FF2B5EF4-FFF2-40B4-BE49-F238E27FC236}">
                <a16:creationId xmlns:a16="http://schemas.microsoft.com/office/drawing/2014/main" id="{ADA4EF7D-B579-6453-A960-24CEDEB6AB2F}"/>
              </a:ext>
            </a:extLst>
          </p:cNvPr>
          <p:cNvSpPr txBox="1"/>
          <p:nvPr/>
        </p:nvSpPr>
        <p:spPr>
          <a:xfrm>
            <a:off x="11087102" y="13365213"/>
            <a:ext cx="10263186" cy="861774"/>
          </a:xfrm>
          <a:prstGeom prst="rect">
            <a:avLst/>
          </a:prstGeom>
          <a:noFill/>
        </p:spPr>
        <p:txBody>
          <a:bodyPr wrap="square" lIns="0" tIns="0" rIns="0" bIns="0">
            <a:noAutofit/>
          </a:bodyPr>
          <a:lstStyle/>
          <a:p>
            <a:r>
              <a:rPr lang="en-US" sz="2400" b="1" dirty="0">
                <a:solidFill>
                  <a:srgbClr val="2D2561"/>
                </a:solidFill>
                <a:latin typeface="Arial" panose="020B0604020202020204" pitchFamily="34" charset="0"/>
                <a:cs typeface="Arial" panose="020B0604020202020204" pitchFamily="34" charset="0"/>
              </a:rPr>
              <a:t>FIGURE 3. MEAN ANNUAL CHANGE IN R4DNPCCSS FOR PATIENTS TREATED WITH PLACEBO DURING THE DB PHASE</a:t>
            </a:r>
          </a:p>
        </p:txBody>
      </p:sp>
      <p:sp>
        <p:nvSpPr>
          <p:cNvPr id="34" name="Rectangle 33">
            <a:extLst>
              <a:ext uri="{FF2B5EF4-FFF2-40B4-BE49-F238E27FC236}">
                <a16:creationId xmlns:a16="http://schemas.microsoft.com/office/drawing/2014/main" id="{3CC5E896-33E6-8598-A94A-8BA0C1B2C486}"/>
              </a:ext>
            </a:extLst>
          </p:cNvPr>
          <p:cNvSpPr/>
          <p:nvPr/>
        </p:nvSpPr>
        <p:spPr>
          <a:xfrm>
            <a:off x="11087102" y="6636341"/>
            <a:ext cx="10263186" cy="144000"/>
          </a:xfrm>
          <a:prstGeom prst="rect">
            <a:avLst/>
          </a:prstGeom>
          <a:solidFill>
            <a:srgbClr val="13AC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K" sz="3658" b="1" dirty="0">
              <a:solidFill>
                <a:srgbClr val="6BC8C2"/>
              </a:solidFill>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ED95E9DE-B744-6D31-E64A-657658D2E3A7}"/>
              </a:ext>
            </a:extLst>
          </p:cNvPr>
          <p:cNvSpPr/>
          <p:nvPr/>
        </p:nvSpPr>
        <p:spPr>
          <a:xfrm>
            <a:off x="11087102" y="13141500"/>
            <a:ext cx="10263186" cy="144000"/>
          </a:xfrm>
          <a:prstGeom prst="rect">
            <a:avLst/>
          </a:prstGeom>
          <a:solidFill>
            <a:srgbClr val="13AC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K" sz="3658" b="1" dirty="0">
              <a:solidFill>
                <a:srgbClr val="6BC8C2"/>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4E11274F-4164-DB55-27EA-3A190898C262}"/>
              </a:ext>
            </a:extLst>
          </p:cNvPr>
          <p:cNvSpPr txBox="1"/>
          <p:nvPr/>
        </p:nvSpPr>
        <p:spPr>
          <a:xfrm>
            <a:off x="593725" y="13359919"/>
            <a:ext cx="10264775" cy="467955"/>
          </a:xfrm>
          <a:prstGeom prst="rect">
            <a:avLst/>
          </a:prstGeom>
          <a:noFill/>
        </p:spPr>
        <p:txBody>
          <a:bodyPr wrap="square" lIns="0" tIns="0" rIns="0" bIns="0">
            <a:noAutofit/>
          </a:bodyPr>
          <a:lstStyle/>
          <a:p>
            <a:r>
              <a:rPr lang="en-US" sz="2400" b="1" dirty="0">
                <a:solidFill>
                  <a:srgbClr val="2D2561"/>
                </a:solidFill>
                <a:latin typeface="Arial" panose="020B0604020202020204" pitchFamily="34" charset="0"/>
                <a:cs typeface="Arial" panose="020B0604020202020204" pitchFamily="34" charset="0"/>
              </a:rPr>
              <a:t>FIGURE 1. NPC002 TRIAL DESIGN</a:t>
            </a:r>
            <a:endParaRPr lang="en-DK" sz="2400" b="1" dirty="0">
              <a:solidFill>
                <a:srgbClr val="2D2561"/>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793B3921-C7D0-D05A-6B7C-52BE75B13D0F}"/>
              </a:ext>
            </a:extLst>
          </p:cNvPr>
          <p:cNvSpPr/>
          <p:nvPr/>
        </p:nvSpPr>
        <p:spPr>
          <a:xfrm>
            <a:off x="593725" y="13141164"/>
            <a:ext cx="10264775" cy="144000"/>
          </a:xfrm>
          <a:prstGeom prst="rect">
            <a:avLst/>
          </a:prstGeom>
          <a:solidFill>
            <a:srgbClr val="13AC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DK" sz="3658" b="1" dirty="0">
              <a:solidFill>
                <a:srgbClr val="6BC8C2"/>
              </a:solidFill>
              <a:latin typeface="Arial" panose="020B0604020202020204" pitchFamily="34" charset="0"/>
              <a:cs typeface="Arial" panose="020B0604020202020204" pitchFamily="34" charset="0"/>
            </a:endParaRPr>
          </a:p>
        </p:txBody>
      </p:sp>
      <p:sp>
        <p:nvSpPr>
          <p:cNvPr id="112" name="TextBox 111">
            <a:extLst>
              <a:ext uri="{FF2B5EF4-FFF2-40B4-BE49-F238E27FC236}">
                <a16:creationId xmlns:a16="http://schemas.microsoft.com/office/drawing/2014/main" id="{D7D6B664-9889-4DB2-F92B-5909EB2CD496}"/>
              </a:ext>
            </a:extLst>
          </p:cNvPr>
          <p:cNvSpPr txBox="1"/>
          <p:nvPr/>
        </p:nvSpPr>
        <p:spPr>
          <a:xfrm>
            <a:off x="7832237" y="13308596"/>
            <a:ext cx="2887028" cy="503590"/>
          </a:xfrm>
          <a:prstGeom prst="rect">
            <a:avLst/>
          </a:prstGeom>
          <a:noFill/>
        </p:spPr>
        <p:txBody>
          <a:bodyPr wrap="square" lIns="0" tIns="36000" rIns="0" bIns="36000" rtlCol="0" anchor="b" anchorCtr="0">
            <a:spAutoFit/>
          </a:bodyPr>
          <a:lstStyle/>
          <a:p>
            <a:pPr algn="r"/>
            <a:r>
              <a:rPr lang="en-US" sz="1400" dirty="0">
                <a:latin typeface="Arial" panose="020B0604020202020204" pitchFamily="34" charset="0"/>
                <a:cs typeface="Arial" panose="020B0604020202020204" pitchFamily="34" charset="0"/>
              </a:rPr>
              <a:t>*Stratified by miglustat use</a:t>
            </a:r>
          </a:p>
          <a:p>
            <a:pPr algn="r"/>
            <a:r>
              <a:rPr lang="en-US" sz="1400" dirty="0">
                <a:latin typeface="Arial" panose="020B0604020202020204" pitchFamily="34" charset="0"/>
                <a:cs typeface="Arial" panose="020B0604020202020204" pitchFamily="34" charset="0"/>
              </a:rPr>
              <a:t># Observed values</a:t>
            </a:r>
          </a:p>
        </p:txBody>
      </p:sp>
      <p:cxnSp>
        <p:nvCxnSpPr>
          <p:cNvPr id="105" name="Straight Connector 104">
            <a:extLst>
              <a:ext uri="{FF2B5EF4-FFF2-40B4-BE49-F238E27FC236}">
                <a16:creationId xmlns:a16="http://schemas.microsoft.com/office/drawing/2014/main" id="{00C27D5C-B02A-D5F4-49CE-9C69A1972FBD}"/>
              </a:ext>
            </a:extLst>
          </p:cNvPr>
          <p:cNvCxnSpPr>
            <a:cxnSpLocks/>
            <a:stCxn id="25" idx="2"/>
            <a:endCxn id="24" idx="3"/>
          </p:cNvCxnSpPr>
          <p:nvPr/>
        </p:nvCxnSpPr>
        <p:spPr>
          <a:xfrm flipH="1">
            <a:off x="2042160" y="16083778"/>
            <a:ext cx="149486"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1D3304F1-B42A-7D3C-A3E4-73BFDB5E2AD0}"/>
              </a:ext>
            </a:extLst>
          </p:cNvPr>
          <p:cNvCxnSpPr/>
          <p:nvPr/>
        </p:nvCxnSpPr>
        <p:spPr>
          <a:xfrm>
            <a:off x="2921794" y="17327316"/>
            <a:ext cx="7376873" cy="0"/>
          </a:xfrm>
          <a:prstGeom prst="line">
            <a:avLst/>
          </a:prstGeom>
          <a:ln w="19050">
            <a:solidFill>
              <a:schemeClr val="tx1"/>
            </a:solidFill>
          </a:ln>
        </p:spPr>
        <p:style>
          <a:lnRef idx="2">
            <a:schemeClr val="accent1"/>
          </a:lnRef>
          <a:fillRef idx="0">
            <a:schemeClr val="accent1"/>
          </a:fillRef>
          <a:effectRef idx="1">
            <a:schemeClr val="accent1"/>
          </a:effectRef>
          <a:fontRef idx="minor">
            <a:schemeClr val="tx1"/>
          </a:fontRef>
        </p:style>
      </p:cxnSp>
      <p:sp>
        <p:nvSpPr>
          <p:cNvPr id="24" name="Rectangle: Rounded Corners 23">
            <a:extLst>
              <a:ext uri="{FF2B5EF4-FFF2-40B4-BE49-F238E27FC236}">
                <a16:creationId xmlns:a16="http://schemas.microsoft.com/office/drawing/2014/main" id="{ED1A03D8-ACEF-9C0C-FCAA-71388DFC37EE}"/>
              </a:ext>
            </a:extLst>
          </p:cNvPr>
          <p:cNvSpPr/>
          <p:nvPr/>
        </p:nvSpPr>
        <p:spPr>
          <a:xfrm>
            <a:off x="622300" y="15672572"/>
            <a:ext cx="1419860" cy="822412"/>
          </a:xfrm>
          <a:prstGeom prst="roundRect">
            <a:avLst>
              <a:gd name="adj" fmla="val 6861"/>
            </a:avLst>
          </a:prstGeom>
          <a:solidFill>
            <a:schemeClr val="bg1"/>
          </a:solidFill>
          <a:ln>
            <a:noFill/>
          </a:ln>
          <a:effectLst>
            <a:outerShdw blurRad="63500" sx="102000" sy="102000" algn="ctr" rotWithShape="0">
              <a:schemeClr val="tx1">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Arial" panose="020B0604020202020204" pitchFamily="34" charset="0"/>
                <a:cs typeface="Arial" panose="020B0604020202020204" pitchFamily="34" charset="0"/>
              </a:rPr>
              <a:t>Enrollment</a:t>
            </a:r>
          </a:p>
          <a:p>
            <a:pPr algn="ctr"/>
            <a:r>
              <a:rPr lang="en-US" dirty="0">
                <a:solidFill>
                  <a:schemeClr val="tx1"/>
                </a:solidFill>
                <a:latin typeface="Arial" panose="020B0604020202020204" pitchFamily="34" charset="0"/>
                <a:cs typeface="Arial" panose="020B0604020202020204" pitchFamily="34" charset="0"/>
              </a:rPr>
              <a:t>N = 50</a:t>
            </a:r>
          </a:p>
        </p:txBody>
      </p:sp>
      <p:sp>
        <p:nvSpPr>
          <p:cNvPr id="26" name="Rectangle 25">
            <a:extLst>
              <a:ext uri="{FF2B5EF4-FFF2-40B4-BE49-F238E27FC236}">
                <a16:creationId xmlns:a16="http://schemas.microsoft.com/office/drawing/2014/main" id="{3B5A2A86-E673-92AA-8CD1-1E08816DD84A}"/>
              </a:ext>
            </a:extLst>
          </p:cNvPr>
          <p:cNvSpPr/>
          <p:nvPr/>
        </p:nvSpPr>
        <p:spPr>
          <a:xfrm>
            <a:off x="2921794" y="15172551"/>
            <a:ext cx="4030980" cy="901218"/>
          </a:xfrm>
          <a:prstGeom prst="rect">
            <a:avLst/>
          </a:prstGeom>
          <a:solidFill>
            <a:srgbClr val="AC7EC4"/>
          </a:solidFill>
          <a:ln>
            <a:noFill/>
          </a:ln>
          <a:effectLst>
            <a:outerShdw blurRad="63500" sx="102000" sy="102000" algn="ctr" rotWithShape="0">
              <a:srgbClr val="737376">
                <a:alpha val="40000"/>
              </a:srgbClr>
            </a:outerShdw>
          </a:effectLst>
        </p:spPr>
        <p:style>
          <a:lnRef idx="2">
            <a:schemeClr val="accent1">
              <a:shade val="15000"/>
            </a:schemeClr>
          </a:lnRef>
          <a:fillRef idx="1">
            <a:schemeClr val="accent1"/>
          </a:fillRef>
          <a:effectRef idx="0">
            <a:schemeClr val="accent1"/>
          </a:effectRef>
          <a:fontRef idx="minor">
            <a:schemeClr val="lt1"/>
          </a:fontRef>
        </p:style>
        <p:txBody>
          <a:bodyPr rIns="180000" rtlCol="0" anchor="ctr"/>
          <a:lstStyle/>
          <a:p>
            <a:pPr algn="r"/>
            <a:r>
              <a:rPr lang="en-US" sz="2200" b="1" dirty="0">
                <a:latin typeface="Arial" panose="020B0604020202020204" pitchFamily="34" charset="0"/>
                <a:cs typeface="Arial" panose="020B0604020202020204" pitchFamily="34" charset="0"/>
              </a:rPr>
              <a:t>0.4</a:t>
            </a:r>
          </a:p>
        </p:txBody>
      </p:sp>
      <p:sp>
        <p:nvSpPr>
          <p:cNvPr id="27" name="Rectangle 26">
            <a:extLst>
              <a:ext uri="{FF2B5EF4-FFF2-40B4-BE49-F238E27FC236}">
                <a16:creationId xmlns:a16="http://schemas.microsoft.com/office/drawing/2014/main" id="{FF214903-95F9-F2CD-C676-CEB12AF65F13}"/>
              </a:ext>
            </a:extLst>
          </p:cNvPr>
          <p:cNvSpPr/>
          <p:nvPr/>
        </p:nvSpPr>
        <p:spPr>
          <a:xfrm>
            <a:off x="2921794" y="16118749"/>
            <a:ext cx="4030980" cy="901218"/>
          </a:xfrm>
          <a:prstGeom prst="rect">
            <a:avLst/>
          </a:prstGeom>
          <a:solidFill>
            <a:schemeClr val="bg2">
              <a:lumMod val="75000"/>
            </a:schemeClr>
          </a:solidFill>
          <a:ln>
            <a:noFill/>
          </a:ln>
          <a:effectLst>
            <a:outerShdw blurRad="63500" sx="102000" sy="102000" algn="ctr" rotWithShape="0">
              <a:srgbClr val="737376">
                <a:alpha val="40000"/>
              </a:srgbClr>
            </a:outerShdw>
          </a:effectLst>
        </p:spPr>
        <p:style>
          <a:lnRef idx="2">
            <a:schemeClr val="accent1">
              <a:shade val="15000"/>
            </a:schemeClr>
          </a:lnRef>
          <a:fillRef idx="1">
            <a:schemeClr val="accent1"/>
          </a:fillRef>
          <a:effectRef idx="0">
            <a:schemeClr val="accent1"/>
          </a:effectRef>
          <a:fontRef idx="minor">
            <a:schemeClr val="lt1"/>
          </a:fontRef>
        </p:style>
        <p:txBody>
          <a:bodyPr rIns="180000" rtlCol="0" anchor="ctr"/>
          <a:lstStyle/>
          <a:p>
            <a:pPr algn="r"/>
            <a:r>
              <a:rPr lang="en-US" sz="2200" b="1" dirty="0">
                <a:latin typeface="Arial" panose="020B0604020202020204" pitchFamily="34" charset="0"/>
                <a:cs typeface="Arial" panose="020B0604020202020204" pitchFamily="34" charset="0"/>
              </a:rPr>
              <a:t>1.9</a:t>
            </a:r>
          </a:p>
        </p:txBody>
      </p:sp>
      <p:sp>
        <p:nvSpPr>
          <p:cNvPr id="45" name="Oval 44">
            <a:extLst>
              <a:ext uri="{FF2B5EF4-FFF2-40B4-BE49-F238E27FC236}">
                <a16:creationId xmlns:a16="http://schemas.microsoft.com/office/drawing/2014/main" id="{81462269-FED0-3ED6-609E-3CFC529582C3}"/>
              </a:ext>
            </a:extLst>
          </p:cNvPr>
          <p:cNvSpPr/>
          <p:nvPr/>
        </p:nvSpPr>
        <p:spPr>
          <a:xfrm>
            <a:off x="2748439" y="17147611"/>
            <a:ext cx="346710" cy="34671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Arial" panose="020B0604020202020204" pitchFamily="34" charset="0"/>
                <a:cs typeface="Arial" panose="020B0604020202020204" pitchFamily="34" charset="0"/>
              </a:rPr>
              <a:t>0</a:t>
            </a:r>
          </a:p>
        </p:txBody>
      </p:sp>
      <p:sp>
        <p:nvSpPr>
          <p:cNvPr id="53" name="Oval 52">
            <a:extLst>
              <a:ext uri="{FF2B5EF4-FFF2-40B4-BE49-F238E27FC236}">
                <a16:creationId xmlns:a16="http://schemas.microsoft.com/office/drawing/2014/main" id="{95B35782-8DDE-DC29-83F4-9AC56302FCA5}"/>
              </a:ext>
            </a:extLst>
          </p:cNvPr>
          <p:cNvSpPr/>
          <p:nvPr/>
        </p:nvSpPr>
        <p:spPr>
          <a:xfrm>
            <a:off x="3138964" y="17147611"/>
            <a:ext cx="346710" cy="34671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b="1" dirty="0">
              <a:latin typeface="Arial" panose="020B0604020202020204" pitchFamily="34" charset="0"/>
              <a:cs typeface="Arial" panose="020B0604020202020204" pitchFamily="34" charset="0"/>
            </a:endParaRPr>
          </a:p>
        </p:txBody>
      </p:sp>
      <p:sp>
        <p:nvSpPr>
          <p:cNvPr id="54" name="Oval 53">
            <a:extLst>
              <a:ext uri="{FF2B5EF4-FFF2-40B4-BE49-F238E27FC236}">
                <a16:creationId xmlns:a16="http://schemas.microsoft.com/office/drawing/2014/main" id="{946C3A4E-DCA8-E54B-53D1-B7FE2C10D215}"/>
              </a:ext>
            </a:extLst>
          </p:cNvPr>
          <p:cNvSpPr/>
          <p:nvPr/>
        </p:nvSpPr>
        <p:spPr>
          <a:xfrm>
            <a:off x="3743802" y="17147611"/>
            <a:ext cx="346710" cy="34671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Arial" panose="020B0604020202020204" pitchFamily="34" charset="0"/>
                <a:cs typeface="Arial" panose="020B0604020202020204" pitchFamily="34" charset="0"/>
              </a:rPr>
              <a:t>3</a:t>
            </a:r>
          </a:p>
        </p:txBody>
      </p:sp>
      <p:sp>
        <p:nvSpPr>
          <p:cNvPr id="55" name="Oval 54">
            <a:extLst>
              <a:ext uri="{FF2B5EF4-FFF2-40B4-BE49-F238E27FC236}">
                <a16:creationId xmlns:a16="http://schemas.microsoft.com/office/drawing/2014/main" id="{9767DDEF-2D07-030C-01D0-EF332B3E1B4E}"/>
              </a:ext>
            </a:extLst>
          </p:cNvPr>
          <p:cNvSpPr/>
          <p:nvPr/>
        </p:nvSpPr>
        <p:spPr>
          <a:xfrm>
            <a:off x="4577240" y="17147611"/>
            <a:ext cx="346710" cy="34671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Arial" panose="020B0604020202020204" pitchFamily="34" charset="0"/>
                <a:cs typeface="Arial" panose="020B0604020202020204" pitchFamily="34" charset="0"/>
              </a:rPr>
              <a:t>6</a:t>
            </a:r>
          </a:p>
        </p:txBody>
      </p:sp>
      <p:sp>
        <p:nvSpPr>
          <p:cNvPr id="56" name="Oval 55">
            <a:extLst>
              <a:ext uri="{FF2B5EF4-FFF2-40B4-BE49-F238E27FC236}">
                <a16:creationId xmlns:a16="http://schemas.microsoft.com/office/drawing/2014/main" id="{BFA326A9-3900-A865-8CEE-5A2BAA8E5845}"/>
              </a:ext>
            </a:extLst>
          </p:cNvPr>
          <p:cNvSpPr/>
          <p:nvPr/>
        </p:nvSpPr>
        <p:spPr>
          <a:xfrm>
            <a:off x="5363053" y="17147611"/>
            <a:ext cx="346710" cy="34671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Arial" panose="020B0604020202020204" pitchFamily="34" charset="0"/>
                <a:cs typeface="Arial" panose="020B0604020202020204" pitchFamily="34" charset="0"/>
              </a:rPr>
              <a:t>9</a:t>
            </a:r>
          </a:p>
        </p:txBody>
      </p:sp>
      <p:sp>
        <p:nvSpPr>
          <p:cNvPr id="57" name="Oval 56">
            <a:extLst>
              <a:ext uri="{FF2B5EF4-FFF2-40B4-BE49-F238E27FC236}">
                <a16:creationId xmlns:a16="http://schemas.microsoft.com/office/drawing/2014/main" id="{64400968-3504-3BB0-D323-9C5316AB341D}"/>
              </a:ext>
            </a:extLst>
          </p:cNvPr>
          <p:cNvSpPr/>
          <p:nvPr/>
        </p:nvSpPr>
        <p:spPr>
          <a:xfrm>
            <a:off x="6167293" y="17147611"/>
            <a:ext cx="787950" cy="34671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Arial" panose="020B0604020202020204" pitchFamily="34" charset="0"/>
                <a:cs typeface="Arial" panose="020B0604020202020204" pitchFamily="34" charset="0"/>
              </a:rPr>
              <a:t>12</a:t>
            </a:r>
          </a:p>
        </p:txBody>
      </p:sp>
      <p:sp>
        <p:nvSpPr>
          <p:cNvPr id="59" name="Oval 58">
            <a:extLst>
              <a:ext uri="{FF2B5EF4-FFF2-40B4-BE49-F238E27FC236}">
                <a16:creationId xmlns:a16="http://schemas.microsoft.com/office/drawing/2014/main" id="{6DC5A4BA-FF2A-6A28-1607-6691CAF9232A}"/>
              </a:ext>
            </a:extLst>
          </p:cNvPr>
          <p:cNvSpPr/>
          <p:nvPr/>
        </p:nvSpPr>
        <p:spPr>
          <a:xfrm>
            <a:off x="7397653" y="17147611"/>
            <a:ext cx="346710" cy="34671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Arial" panose="020B0604020202020204" pitchFamily="34" charset="0"/>
                <a:cs typeface="Arial" panose="020B0604020202020204" pitchFamily="34" charset="0"/>
              </a:rPr>
              <a:t>18</a:t>
            </a:r>
          </a:p>
        </p:txBody>
      </p:sp>
      <p:sp>
        <p:nvSpPr>
          <p:cNvPr id="60" name="Oval 59">
            <a:extLst>
              <a:ext uri="{FF2B5EF4-FFF2-40B4-BE49-F238E27FC236}">
                <a16:creationId xmlns:a16="http://schemas.microsoft.com/office/drawing/2014/main" id="{B069FCCB-5EDC-E2F2-C5B6-F5E9B8421B99}"/>
              </a:ext>
            </a:extLst>
          </p:cNvPr>
          <p:cNvSpPr/>
          <p:nvPr/>
        </p:nvSpPr>
        <p:spPr>
          <a:xfrm>
            <a:off x="7804031" y="17147611"/>
            <a:ext cx="346710" cy="34671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Arial" panose="020B0604020202020204" pitchFamily="34" charset="0"/>
                <a:cs typeface="Arial" panose="020B0604020202020204" pitchFamily="34" charset="0"/>
              </a:rPr>
              <a:t>24</a:t>
            </a:r>
          </a:p>
        </p:txBody>
      </p:sp>
      <p:sp>
        <p:nvSpPr>
          <p:cNvPr id="61" name="Oval 60">
            <a:extLst>
              <a:ext uri="{FF2B5EF4-FFF2-40B4-BE49-F238E27FC236}">
                <a16:creationId xmlns:a16="http://schemas.microsoft.com/office/drawing/2014/main" id="{F8E0B502-760E-1319-49CD-557E1007ADAD}"/>
              </a:ext>
            </a:extLst>
          </p:cNvPr>
          <p:cNvSpPr/>
          <p:nvPr/>
        </p:nvSpPr>
        <p:spPr>
          <a:xfrm>
            <a:off x="8210409" y="17147611"/>
            <a:ext cx="346710" cy="34671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Arial" panose="020B0604020202020204" pitchFamily="34" charset="0"/>
                <a:cs typeface="Arial" panose="020B0604020202020204" pitchFamily="34" charset="0"/>
              </a:rPr>
              <a:t>30</a:t>
            </a:r>
          </a:p>
        </p:txBody>
      </p:sp>
      <p:sp>
        <p:nvSpPr>
          <p:cNvPr id="62" name="Oval 61">
            <a:extLst>
              <a:ext uri="{FF2B5EF4-FFF2-40B4-BE49-F238E27FC236}">
                <a16:creationId xmlns:a16="http://schemas.microsoft.com/office/drawing/2014/main" id="{9EDC2429-F91F-FA97-155E-21595574B466}"/>
              </a:ext>
            </a:extLst>
          </p:cNvPr>
          <p:cNvSpPr/>
          <p:nvPr/>
        </p:nvSpPr>
        <p:spPr>
          <a:xfrm>
            <a:off x="8616787" y="17147611"/>
            <a:ext cx="346710" cy="34671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Arial" panose="020B0604020202020204" pitchFamily="34" charset="0"/>
                <a:cs typeface="Arial" panose="020B0604020202020204" pitchFamily="34" charset="0"/>
              </a:rPr>
              <a:t>36</a:t>
            </a:r>
          </a:p>
        </p:txBody>
      </p:sp>
      <p:sp>
        <p:nvSpPr>
          <p:cNvPr id="63" name="Oval 62">
            <a:extLst>
              <a:ext uri="{FF2B5EF4-FFF2-40B4-BE49-F238E27FC236}">
                <a16:creationId xmlns:a16="http://schemas.microsoft.com/office/drawing/2014/main" id="{72C4B850-FA9C-9C34-EB69-9AB0828A2293}"/>
              </a:ext>
            </a:extLst>
          </p:cNvPr>
          <p:cNvSpPr/>
          <p:nvPr/>
        </p:nvSpPr>
        <p:spPr>
          <a:xfrm>
            <a:off x="9023165" y="17147611"/>
            <a:ext cx="346710" cy="34671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Arial" panose="020B0604020202020204" pitchFamily="34" charset="0"/>
                <a:cs typeface="Arial" panose="020B0604020202020204" pitchFamily="34" charset="0"/>
              </a:rPr>
              <a:t>42</a:t>
            </a:r>
          </a:p>
        </p:txBody>
      </p:sp>
      <p:sp>
        <p:nvSpPr>
          <p:cNvPr id="64" name="Oval 63">
            <a:extLst>
              <a:ext uri="{FF2B5EF4-FFF2-40B4-BE49-F238E27FC236}">
                <a16:creationId xmlns:a16="http://schemas.microsoft.com/office/drawing/2014/main" id="{0C82EFA4-B956-E399-8F2B-C06CE87DDD8B}"/>
              </a:ext>
            </a:extLst>
          </p:cNvPr>
          <p:cNvSpPr/>
          <p:nvPr/>
        </p:nvSpPr>
        <p:spPr>
          <a:xfrm>
            <a:off x="9429543" y="17147611"/>
            <a:ext cx="346710" cy="34671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Arial" panose="020B0604020202020204" pitchFamily="34" charset="0"/>
                <a:cs typeface="Arial" panose="020B0604020202020204" pitchFamily="34" charset="0"/>
              </a:rPr>
              <a:t>48</a:t>
            </a:r>
          </a:p>
        </p:txBody>
      </p:sp>
      <p:sp>
        <p:nvSpPr>
          <p:cNvPr id="65" name="Oval 64">
            <a:extLst>
              <a:ext uri="{FF2B5EF4-FFF2-40B4-BE49-F238E27FC236}">
                <a16:creationId xmlns:a16="http://schemas.microsoft.com/office/drawing/2014/main" id="{0DE7A6E6-11D9-F32A-09C5-8EE5C541A905}"/>
              </a:ext>
            </a:extLst>
          </p:cNvPr>
          <p:cNvSpPr/>
          <p:nvPr/>
        </p:nvSpPr>
        <p:spPr>
          <a:xfrm>
            <a:off x="9835921" y="17147611"/>
            <a:ext cx="346710" cy="34671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Arial" panose="020B0604020202020204" pitchFamily="34" charset="0"/>
                <a:cs typeface="Arial" panose="020B0604020202020204" pitchFamily="34" charset="0"/>
              </a:rPr>
              <a:t>54</a:t>
            </a:r>
          </a:p>
        </p:txBody>
      </p:sp>
      <p:sp>
        <p:nvSpPr>
          <p:cNvPr id="66" name="Oval 65">
            <a:extLst>
              <a:ext uri="{FF2B5EF4-FFF2-40B4-BE49-F238E27FC236}">
                <a16:creationId xmlns:a16="http://schemas.microsoft.com/office/drawing/2014/main" id="{8B6388B2-B201-7889-4F81-441B15367745}"/>
              </a:ext>
            </a:extLst>
          </p:cNvPr>
          <p:cNvSpPr/>
          <p:nvPr/>
        </p:nvSpPr>
        <p:spPr>
          <a:xfrm>
            <a:off x="10242296" y="17147611"/>
            <a:ext cx="346710" cy="34671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latin typeface="Arial" panose="020B0604020202020204" pitchFamily="34" charset="0"/>
                <a:cs typeface="Arial" panose="020B0604020202020204" pitchFamily="34" charset="0"/>
              </a:rPr>
              <a:t>60</a:t>
            </a:r>
          </a:p>
        </p:txBody>
      </p:sp>
      <p:grpSp>
        <p:nvGrpSpPr>
          <p:cNvPr id="108" name="Group 107">
            <a:extLst>
              <a:ext uri="{FF2B5EF4-FFF2-40B4-BE49-F238E27FC236}">
                <a16:creationId xmlns:a16="http://schemas.microsoft.com/office/drawing/2014/main" id="{F84E3DA6-2D4C-B00B-0292-76A9FCD55983}"/>
              </a:ext>
            </a:extLst>
          </p:cNvPr>
          <p:cNvGrpSpPr/>
          <p:nvPr/>
        </p:nvGrpSpPr>
        <p:grpSpPr>
          <a:xfrm>
            <a:off x="2174120" y="15815084"/>
            <a:ext cx="593394" cy="537388"/>
            <a:chOff x="2312670" y="17547469"/>
            <a:chExt cx="593394" cy="537388"/>
          </a:xfrm>
        </p:grpSpPr>
        <p:sp>
          <p:nvSpPr>
            <p:cNvPr id="25" name="Oval 24">
              <a:extLst>
                <a:ext uri="{FF2B5EF4-FFF2-40B4-BE49-F238E27FC236}">
                  <a16:creationId xmlns:a16="http://schemas.microsoft.com/office/drawing/2014/main" id="{71908456-46DE-D5A1-334B-3ADEFA2760EA}"/>
                </a:ext>
              </a:extLst>
            </p:cNvPr>
            <p:cNvSpPr/>
            <p:nvPr/>
          </p:nvSpPr>
          <p:spPr>
            <a:xfrm>
              <a:off x="2330196" y="17547469"/>
              <a:ext cx="537388" cy="537388"/>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dirty="0">
                <a:latin typeface="Arial" panose="020B0604020202020204" pitchFamily="34" charset="0"/>
                <a:cs typeface="Arial" panose="020B0604020202020204" pitchFamily="34" charset="0"/>
              </a:endParaRPr>
            </a:p>
          </p:txBody>
        </p:sp>
        <p:sp>
          <p:nvSpPr>
            <p:cNvPr id="71" name="TextBox 70">
              <a:extLst>
                <a:ext uri="{FF2B5EF4-FFF2-40B4-BE49-F238E27FC236}">
                  <a16:creationId xmlns:a16="http://schemas.microsoft.com/office/drawing/2014/main" id="{24BED7AA-BE89-1952-8AF3-2D4EDCC95034}"/>
                </a:ext>
              </a:extLst>
            </p:cNvPr>
            <p:cNvSpPr txBox="1"/>
            <p:nvPr/>
          </p:nvSpPr>
          <p:spPr>
            <a:xfrm>
              <a:off x="2312670" y="17631702"/>
              <a:ext cx="593394" cy="369332"/>
            </a:xfrm>
            <a:prstGeom prst="rect">
              <a:avLst/>
            </a:prstGeom>
            <a:noFill/>
          </p:spPr>
          <p:txBody>
            <a:bodyPr wrap="square" rtlCol="0">
              <a:spAutoFit/>
            </a:bodyPr>
            <a:lstStyle/>
            <a:p>
              <a:pPr algn="ctr"/>
              <a:r>
                <a:rPr lang="en-US" b="1" dirty="0">
                  <a:solidFill>
                    <a:schemeClr val="bg1"/>
                  </a:solidFill>
                  <a:latin typeface="Arial" panose="020B0604020202020204" pitchFamily="34" charset="0"/>
                  <a:cs typeface="Arial" panose="020B0604020202020204" pitchFamily="34" charset="0"/>
                </a:rPr>
                <a:t>2</a:t>
              </a:r>
              <a:r>
                <a:rPr lang="en-US" b="1" spc="-90" dirty="0">
                  <a:solidFill>
                    <a:schemeClr val="bg1"/>
                  </a:solidFill>
                  <a:latin typeface="Arial" panose="020B0604020202020204" pitchFamily="34" charset="0"/>
                  <a:cs typeface="Arial" panose="020B0604020202020204" pitchFamily="34" charset="0"/>
                </a:rPr>
                <a:t>:</a:t>
              </a:r>
              <a:r>
                <a:rPr lang="en-US" b="1" spc="-150" dirty="0">
                  <a:solidFill>
                    <a:schemeClr val="bg1"/>
                  </a:solidFill>
                  <a:latin typeface="Arial" panose="020B0604020202020204" pitchFamily="34" charset="0"/>
                  <a:cs typeface="Arial" panose="020B0604020202020204" pitchFamily="34" charset="0"/>
                </a:rPr>
                <a:t>1</a:t>
              </a:r>
              <a:r>
                <a:rPr lang="en-US" b="1" dirty="0">
                  <a:solidFill>
                    <a:schemeClr val="bg1"/>
                  </a:solidFill>
                  <a:latin typeface="Arial" panose="020B0604020202020204" pitchFamily="34" charset="0"/>
                  <a:cs typeface="Arial" panose="020B0604020202020204" pitchFamily="34" charset="0"/>
                </a:rPr>
                <a:t>*</a:t>
              </a:r>
            </a:p>
          </p:txBody>
        </p:sp>
      </p:grpSp>
      <p:sp>
        <p:nvSpPr>
          <p:cNvPr id="75" name="Arrow: Pentagon 74">
            <a:extLst>
              <a:ext uri="{FF2B5EF4-FFF2-40B4-BE49-F238E27FC236}">
                <a16:creationId xmlns:a16="http://schemas.microsoft.com/office/drawing/2014/main" id="{30046D2D-560E-FDEC-068B-E2751A9D9216}"/>
              </a:ext>
            </a:extLst>
          </p:cNvPr>
          <p:cNvSpPr/>
          <p:nvPr/>
        </p:nvSpPr>
        <p:spPr>
          <a:xfrm>
            <a:off x="7397653" y="15687450"/>
            <a:ext cx="3322459" cy="901218"/>
          </a:xfrm>
          <a:prstGeom prst="homePlate">
            <a:avLst>
              <a:gd name="adj" fmla="val 31144"/>
            </a:avLst>
          </a:prstGeom>
          <a:solidFill>
            <a:srgbClr val="7B4D92"/>
          </a:solidFill>
          <a:ln>
            <a:noFill/>
          </a:ln>
          <a:effectLst>
            <a:outerShdw blurRad="63500" sx="102000" sy="102000" algn="ctr" rotWithShape="0">
              <a:srgbClr val="737376">
                <a:alpha val="40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Arimoclomol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Routine Clinical Care</a:t>
            </a:r>
          </a:p>
          <a:p>
            <a:pPr algn="ctr"/>
            <a:r>
              <a:rPr lang="en-US" dirty="0">
                <a:latin typeface="Arial" panose="020B0604020202020204" pitchFamily="34" charset="0"/>
                <a:cs typeface="Arial" panose="020B0604020202020204" pitchFamily="34" charset="0"/>
              </a:rPr>
              <a:t>N = 41</a:t>
            </a:r>
          </a:p>
        </p:txBody>
      </p:sp>
      <p:sp>
        <p:nvSpPr>
          <p:cNvPr id="78" name="TextBox 77">
            <a:extLst>
              <a:ext uri="{FF2B5EF4-FFF2-40B4-BE49-F238E27FC236}">
                <a16:creationId xmlns:a16="http://schemas.microsoft.com/office/drawing/2014/main" id="{1E2414F1-D293-7FF2-B499-875A38E0F4EA}"/>
              </a:ext>
            </a:extLst>
          </p:cNvPr>
          <p:cNvSpPr txBox="1"/>
          <p:nvPr/>
        </p:nvSpPr>
        <p:spPr>
          <a:xfrm>
            <a:off x="2906844" y="14314553"/>
            <a:ext cx="2570799" cy="626701"/>
          </a:xfrm>
          <a:prstGeom prst="rect">
            <a:avLst/>
          </a:prstGeom>
          <a:noFill/>
        </p:spPr>
        <p:txBody>
          <a:bodyPr wrap="square" lIns="0" tIns="36000" rIns="0" bIns="36000" rtlCol="0" anchor="b" anchorCtr="0">
            <a:spAutoFit/>
          </a:bodyPr>
          <a:lstStyle/>
          <a:p>
            <a:pPr algn="ctr"/>
            <a:r>
              <a:rPr lang="en-US" b="1" dirty="0">
                <a:latin typeface="Arial" panose="020B0604020202020204" pitchFamily="34" charset="0"/>
                <a:cs typeface="Arial" panose="020B0604020202020204" pitchFamily="34" charset="0"/>
              </a:rPr>
              <a:t>12-month</a:t>
            </a:r>
          </a:p>
          <a:p>
            <a:pPr algn="ctr"/>
            <a:r>
              <a:rPr lang="en-US" b="1" dirty="0">
                <a:latin typeface="Arial" panose="020B0604020202020204" pitchFamily="34" charset="0"/>
                <a:cs typeface="Arial" panose="020B0604020202020204" pitchFamily="34" charset="0"/>
              </a:rPr>
              <a:t>Double-Blind Phase</a:t>
            </a:r>
          </a:p>
        </p:txBody>
      </p:sp>
      <p:sp>
        <p:nvSpPr>
          <p:cNvPr id="79" name="TextBox 78">
            <a:extLst>
              <a:ext uri="{FF2B5EF4-FFF2-40B4-BE49-F238E27FC236}">
                <a16:creationId xmlns:a16="http://schemas.microsoft.com/office/drawing/2014/main" id="{266DE2F5-38CC-BDBE-D869-168B11C4C8D3}"/>
              </a:ext>
            </a:extLst>
          </p:cNvPr>
          <p:cNvSpPr txBox="1"/>
          <p:nvPr/>
        </p:nvSpPr>
        <p:spPr>
          <a:xfrm>
            <a:off x="5783356" y="13760556"/>
            <a:ext cx="1479044" cy="1180699"/>
          </a:xfrm>
          <a:prstGeom prst="rect">
            <a:avLst/>
          </a:prstGeom>
          <a:noFill/>
        </p:spPr>
        <p:txBody>
          <a:bodyPr wrap="square" lIns="0" tIns="36000" rIns="0" bIns="36000" rtlCol="0" anchor="b" anchorCtr="0">
            <a:spAutoFit/>
          </a:bodyPr>
          <a:lstStyle/>
          <a:p>
            <a:pPr algn="ctr"/>
            <a:r>
              <a:rPr lang="en-US" b="1" dirty="0">
                <a:latin typeface="Arial" panose="020B0604020202020204" pitchFamily="34" charset="0"/>
                <a:cs typeface="Arial" panose="020B0604020202020204" pitchFamily="34" charset="0"/>
              </a:rPr>
              <a:t>Change from  baseline to 12 months in R4DNPCSS</a:t>
            </a:r>
            <a:r>
              <a:rPr lang="en-US" b="1" baseline="30000" dirty="0">
                <a:latin typeface="Arial" panose="020B0604020202020204" pitchFamily="34" charset="0"/>
                <a:cs typeface="Arial" panose="020B0604020202020204" pitchFamily="34" charset="0"/>
              </a:rPr>
              <a:t>#</a:t>
            </a:r>
          </a:p>
        </p:txBody>
      </p:sp>
      <p:sp>
        <p:nvSpPr>
          <p:cNvPr id="80" name="TextBox 79">
            <a:extLst>
              <a:ext uri="{FF2B5EF4-FFF2-40B4-BE49-F238E27FC236}">
                <a16:creationId xmlns:a16="http://schemas.microsoft.com/office/drawing/2014/main" id="{5688F611-1782-3168-9BB2-C5F68B7FCAB4}"/>
              </a:ext>
            </a:extLst>
          </p:cNvPr>
          <p:cNvSpPr txBox="1"/>
          <p:nvPr/>
        </p:nvSpPr>
        <p:spPr>
          <a:xfrm>
            <a:off x="7465602" y="14314553"/>
            <a:ext cx="3231166" cy="626701"/>
          </a:xfrm>
          <a:prstGeom prst="rect">
            <a:avLst/>
          </a:prstGeom>
          <a:noFill/>
        </p:spPr>
        <p:txBody>
          <a:bodyPr wrap="square" lIns="0" tIns="36000" rIns="0" bIns="36000" rtlCol="0" anchor="b" anchorCtr="0">
            <a:spAutoFit/>
          </a:bodyPr>
          <a:lstStyle/>
          <a:p>
            <a:pPr algn="ctr"/>
            <a:r>
              <a:rPr lang="en-US" b="1" dirty="0">
                <a:latin typeface="Arial" panose="020B0604020202020204" pitchFamily="34" charset="0"/>
                <a:cs typeface="Arial" panose="020B0604020202020204" pitchFamily="34" charset="0"/>
              </a:rPr>
              <a:t>4-year</a:t>
            </a:r>
          </a:p>
          <a:p>
            <a:pPr algn="ctr"/>
            <a:r>
              <a:rPr lang="en-US" b="1" dirty="0">
                <a:latin typeface="Arial" panose="020B0604020202020204" pitchFamily="34" charset="0"/>
                <a:cs typeface="Arial" panose="020B0604020202020204" pitchFamily="34" charset="0"/>
              </a:rPr>
              <a:t>Open-Label Extension (OLE)</a:t>
            </a:r>
          </a:p>
        </p:txBody>
      </p:sp>
      <p:sp>
        <p:nvSpPr>
          <p:cNvPr id="82" name="Rectangle 81">
            <a:extLst>
              <a:ext uri="{FF2B5EF4-FFF2-40B4-BE49-F238E27FC236}">
                <a16:creationId xmlns:a16="http://schemas.microsoft.com/office/drawing/2014/main" id="{19E2BBBF-FE2E-2D06-2C14-8E4EB36D71C3}"/>
              </a:ext>
            </a:extLst>
          </p:cNvPr>
          <p:cNvSpPr/>
          <p:nvPr/>
        </p:nvSpPr>
        <p:spPr>
          <a:xfrm>
            <a:off x="2921793" y="14982490"/>
            <a:ext cx="3085307" cy="135942"/>
          </a:xfrm>
          <a:custGeom>
            <a:avLst/>
            <a:gdLst>
              <a:gd name="connsiteX0" fmla="*/ 0 w 2002156"/>
              <a:gd name="connsiteY0" fmla="*/ 0 h 236534"/>
              <a:gd name="connsiteX1" fmla="*/ 2002156 w 2002156"/>
              <a:gd name="connsiteY1" fmla="*/ 0 h 236534"/>
              <a:gd name="connsiteX2" fmla="*/ 2002156 w 2002156"/>
              <a:gd name="connsiteY2" fmla="*/ 236534 h 236534"/>
              <a:gd name="connsiteX3" fmla="*/ 0 w 2002156"/>
              <a:gd name="connsiteY3" fmla="*/ 236534 h 236534"/>
              <a:gd name="connsiteX4" fmla="*/ 0 w 2002156"/>
              <a:gd name="connsiteY4" fmla="*/ 0 h 236534"/>
              <a:gd name="connsiteX0" fmla="*/ 0 w 2002156"/>
              <a:gd name="connsiteY0" fmla="*/ 0 h 236534"/>
              <a:gd name="connsiteX1" fmla="*/ 2002156 w 2002156"/>
              <a:gd name="connsiteY1" fmla="*/ 0 h 236534"/>
              <a:gd name="connsiteX2" fmla="*/ 2002156 w 2002156"/>
              <a:gd name="connsiteY2" fmla="*/ 236534 h 236534"/>
              <a:gd name="connsiteX3" fmla="*/ 1084580 w 2002156"/>
              <a:gd name="connsiteY3" fmla="*/ 230061 h 236534"/>
              <a:gd name="connsiteX4" fmla="*/ 0 w 2002156"/>
              <a:gd name="connsiteY4" fmla="*/ 236534 h 236534"/>
              <a:gd name="connsiteX5" fmla="*/ 0 w 2002156"/>
              <a:gd name="connsiteY5" fmla="*/ 0 h 236534"/>
              <a:gd name="connsiteX0" fmla="*/ 1084580 w 2002156"/>
              <a:gd name="connsiteY0" fmla="*/ 230061 h 321501"/>
              <a:gd name="connsiteX1" fmla="*/ 0 w 2002156"/>
              <a:gd name="connsiteY1" fmla="*/ 236534 h 321501"/>
              <a:gd name="connsiteX2" fmla="*/ 0 w 2002156"/>
              <a:gd name="connsiteY2" fmla="*/ 0 h 321501"/>
              <a:gd name="connsiteX3" fmla="*/ 2002156 w 2002156"/>
              <a:gd name="connsiteY3" fmla="*/ 0 h 321501"/>
              <a:gd name="connsiteX4" fmla="*/ 2002156 w 2002156"/>
              <a:gd name="connsiteY4" fmla="*/ 236534 h 321501"/>
              <a:gd name="connsiteX5" fmla="*/ 1176020 w 2002156"/>
              <a:gd name="connsiteY5" fmla="*/ 321501 h 321501"/>
              <a:gd name="connsiteX0" fmla="*/ 1084580 w 2002156"/>
              <a:gd name="connsiteY0" fmla="*/ 230061 h 236534"/>
              <a:gd name="connsiteX1" fmla="*/ 0 w 2002156"/>
              <a:gd name="connsiteY1" fmla="*/ 236534 h 236534"/>
              <a:gd name="connsiteX2" fmla="*/ 0 w 2002156"/>
              <a:gd name="connsiteY2" fmla="*/ 0 h 236534"/>
              <a:gd name="connsiteX3" fmla="*/ 2002156 w 2002156"/>
              <a:gd name="connsiteY3" fmla="*/ 0 h 236534"/>
              <a:gd name="connsiteX4" fmla="*/ 2002156 w 2002156"/>
              <a:gd name="connsiteY4" fmla="*/ 236534 h 236534"/>
              <a:gd name="connsiteX0" fmla="*/ 0 w 2002156"/>
              <a:gd name="connsiteY0" fmla="*/ 236534 h 236534"/>
              <a:gd name="connsiteX1" fmla="*/ 0 w 2002156"/>
              <a:gd name="connsiteY1" fmla="*/ 0 h 236534"/>
              <a:gd name="connsiteX2" fmla="*/ 2002156 w 2002156"/>
              <a:gd name="connsiteY2" fmla="*/ 0 h 236534"/>
              <a:gd name="connsiteX3" fmla="*/ 2002156 w 2002156"/>
              <a:gd name="connsiteY3" fmla="*/ 236534 h 236534"/>
            </a:gdLst>
            <a:ahLst/>
            <a:cxnLst>
              <a:cxn ang="0">
                <a:pos x="connsiteX0" y="connsiteY0"/>
              </a:cxn>
              <a:cxn ang="0">
                <a:pos x="connsiteX1" y="connsiteY1"/>
              </a:cxn>
              <a:cxn ang="0">
                <a:pos x="connsiteX2" y="connsiteY2"/>
              </a:cxn>
              <a:cxn ang="0">
                <a:pos x="connsiteX3" y="connsiteY3"/>
              </a:cxn>
            </a:cxnLst>
            <a:rect l="l" t="t" r="r" b="b"/>
            <a:pathLst>
              <a:path w="2002156" h="236534">
                <a:moveTo>
                  <a:pt x="0" y="236534"/>
                </a:moveTo>
                <a:lnTo>
                  <a:pt x="0" y="0"/>
                </a:lnTo>
                <a:lnTo>
                  <a:pt x="2002156" y="0"/>
                </a:lnTo>
                <a:lnTo>
                  <a:pt x="2002156" y="236534"/>
                </a:lnTo>
              </a:path>
            </a:pathLst>
          </a:cu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86" name="Arrow: Pentagon 85">
            <a:extLst>
              <a:ext uri="{FF2B5EF4-FFF2-40B4-BE49-F238E27FC236}">
                <a16:creationId xmlns:a16="http://schemas.microsoft.com/office/drawing/2014/main" id="{AD234B0D-4002-4BE2-A78E-A44C6ED6E656}"/>
              </a:ext>
            </a:extLst>
          </p:cNvPr>
          <p:cNvSpPr/>
          <p:nvPr/>
        </p:nvSpPr>
        <p:spPr>
          <a:xfrm>
            <a:off x="2921793" y="15172551"/>
            <a:ext cx="3332481" cy="901218"/>
          </a:xfrm>
          <a:prstGeom prst="homePlate">
            <a:avLst>
              <a:gd name="adj" fmla="val 31144"/>
            </a:avLst>
          </a:prstGeom>
          <a:solidFill>
            <a:srgbClr val="7B4D92"/>
          </a:solidFill>
          <a:ln>
            <a:noFill/>
          </a:ln>
          <a:effectLst>
            <a:outerShdw blurRad="63500" sx="102000" sy="102000" algn="ctr" rotWithShape="0">
              <a:srgbClr val="737376">
                <a:alpha val="40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Arimoclomol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Routine Clinical Care</a:t>
            </a:r>
          </a:p>
          <a:p>
            <a:pPr algn="ctr"/>
            <a:r>
              <a:rPr lang="en-US" dirty="0">
                <a:latin typeface="Arial" panose="020B0604020202020204" pitchFamily="34" charset="0"/>
                <a:cs typeface="Arial" panose="020B0604020202020204" pitchFamily="34" charset="0"/>
              </a:rPr>
              <a:t>N = 34</a:t>
            </a:r>
          </a:p>
        </p:txBody>
      </p:sp>
      <p:sp>
        <p:nvSpPr>
          <p:cNvPr id="88" name="Arrow: Pentagon 87">
            <a:extLst>
              <a:ext uri="{FF2B5EF4-FFF2-40B4-BE49-F238E27FC236}">
                <a16:creationId xmlns:a16="http://schemas.microsoft.com/office/drawing/2014/main" id="{3B5D9D5D-9DAA-38BC-379F-6830B08C2C19}"/>
              </a:ext>
            </a:extLst>
          </p:cNvPr>
          <p:cNvSpPr/>
          <p:nvPr/>
        </p:nvSpPr>
        <p:spPr>
          <a:xfrm>
            <a:off x="2921793" y="16118749"/>
            <a:ext cx="3332481" cy="901218"/>
          </a:xfrm>
          <a:prstGeom prst="homePlate">
            <a:avLst>
              <a:gd name="adj" fmla="val 31144"/>
            </a:avLst>
          </a:prstGeom>
          <a:solidFill>
            <a:srgbClr val="737376"/>
          </a:solidFill>
          <a:ln>
            <a:noFill/>
          </a:ln>
          <a:effectLst>
            <a:outerShdw blurRad="63500" sx="102000" sy="102000" algn="ctr" rotWithShape="0">
              <a:srgbClr val="737376">
                <a:alpha val="40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Placebo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Routine Clinical Care</a:t>
            </a:r>
          </a:p>
          <a:p>
            <a:pPr algn="ctr"/>
            <a:r>
              <a:rPr lang="en-US" dirty="0">
                <a:latin typeface="Arial" panose="020B0604020202020204" pitchFamily="34" charset="0"/>
                <a:cs typeface="Arial" panose="020B0604020202020204" pitchFamily="34" charset="0"/>
              </a:rPr>
              <a:t>N = 16</a:t>
            </a:r>
          </a:p>
        </p:txBody>
      </p:sp>
      <p:sp>
        <p:nvSpPr>
          <p:cNvPr id="90" name="Rectangle 81">
            <a:extLst>
              <a:ext uri="{FF2B5EF4-FFF2-40B4-BE49-F238E27FC236}">
                <a16:creationId xmlns:a16="http://schemas.microsoft.com/office/drawing/2014/main" id="{68084F9E-A09C-BB2A-ED2F-BBCFA6464896}"/>
              </a:ext>
            </a:extLst>
          </p:cNvPr>
          <p:cNvSpPr/>
          <p:nvPr/>
        </p:nvSpPr>
        <p:spPr>
          <a:xfrm>
            <a:off x="6231732" y="14982490"/>
            <a:ext cx="721044" cy="135942"/>
          </a:xfrm>
          <a:custGeom>
            <a:avLst/>
            <a:gdLst>
              <a:gd name="connsiteX0" fmla="*/ 0 w 2002156"/>
              <a:gd name="connsiteY0" fmla="*/ 0 h 236534"/>
              <a:gd name="connsiteX1" fmla="*/ 2002156 w 2002156"/>
              <a:gd name="connsiteY1" fmla="*/ 0 h 236534"/>
              <a:gd name="connsiteX2" fmla="*/ 2002156 w 2002156"/>
              <a:gd name="connsiteY2" fmla="*/ 236534 h 236534"/>
              <a:gd name="connsiteX3" fmla="*/ 0 w 2002156"/>
              <a:gd name="connsiteY3" fmla="*/ 236534 h 236534"/>
              <a:gd name="connsiteX4" fmla="*/ 0 w 2002156"/>
              <a:gd name="connsiteY4" fmla="*/ 0 h 236534"/>
              <a:gd name="connsiteX0" fmla="*/ 0 w 2002156"/>
              <a:gd name="connsiteY0" fmla="*/ 0 h 236534"/>
              <a:gd name="connsiteX1" fmla="*/ 2002156 w 2002156"/>
              <a:gd name="connsiteY1" fmla="*/ 0 h 236534"/>
              <a:gd name="connsiteX2" fmla="*/ 2002156 w 2002156"/>
              <a:gd name="connsiteY2" fmla="*/ 236534 h 236534"/>
              <a:gd name="connsiteX3" fmla="*/ 1084580 w 2002156"/>
              <a:gd name="connsiteY3" fmla="*/ 230061 h 236534"/>
              <a:gd name="connsiteX4" fmla="*/ 0 w 2002156"/>
              <a:gd name="connsiteY4" fmla="*/ 236534 h 236534"/>
              <a:gd name="connsiteX5" fmla="*/ 0 w 2002156"/>
              <a:gd name="connsiteY5" fmla="*/ 0 h 236534"/>
              <a:gd name="connsiteX0" fmla="*/ 1084580 w 2002156"/>
              <a:gd name="connsiteY0" fmla="*/ 230061 h 321501"/>
              <a:gd name="connsiteX1" fmla="*/ 0 w 2002156"/>
              <a:gd name="connsiteY1" fmla="*/ 236534 h 321501"/>
              <a:gd name="connsiteX2" fmla="*/ 0 w 2002156"/>
              <a:gd name="connsiteY2" fmla="*/ 0 h 321501"/>
              <a:gd name="connsiteX3" fmla="*/ 2002156 w 2002156"/>
              <a:gd name="connsiteY3" fmla="*/ 0 h 321501"/>
              <a:gd name="connsiteX4" fmla="*/ 2002156 w 2002156"/>
              <a:gd name="connsiteY4" fmla="*/ 236534 h 321501"/>
              <a:gd name="connsiteX5" fmla="*/ 1176020 w 2002156"/>
              <a:gd name="connsiteY5" fmla="*/ 321501 h 321501"/>
              <a:gd name="connsiteX0" fmla="*/ 1084580 w 2002156"/>
              <a:gd name="connsiteY0" fmla="*/ 230061 h 236534"/>
              <a:gd name="connsiteX1" fmla="*/ 0 w 2002156"/>
              <a:gd name="connsiteY1" fmla="*/ 236534 h 236534"/>
              <a:gd name="connsiteX2" fmla="*/ 0 w 2002156"/>
              <a:gd name="connsiteY2" fmla="*/ 0 h 236534"/>
              <a:gd name="connsiteX3" fmla="*/ 2002156 w 2002156"/>
              <a:gd name="connsiteY3" fmla="*/ 0 h 236534"/>
              <a:gd name="connsiteX4" fmla="*/ 2002156 w 2002156"/>
              <a:gd name="connsiteY4" fmla="*/ 236534 h 236534"/>
              <a:gd name="connsiteX0" fmla="*/ 0 w 2002156"/>
              <a:gd name="connsiteY0" fmla="*/ 236534 h 236534"/>
              <a:gd name="connsiteX1" fmla="*/ 0 w 2002156"/>
              <a:gd name="connsiteY1" fmla="*/ 0 h 236534"/>
              <a:gd name="connsiteX2" fmla="*/ 2002156 w 2002156"/>
              <a:gd name="connsiteY2" fmla="*/ 0 h 236534"/>
              <a:gd name="connsiteX3" fmla="*/ 2002156 w 2002156"/>
              <a:gd name="connsiteY3" fmla="*/ 236534 h 236534"/>
            </a:gdLst>
            <a:ahLst/>
            <a:cxnLst>
              <a:cxn ang="0">
                <a:pos x="connsiteX0" y="connsiteY0"/>
              </a:cxn>
              <a:cxn ang="0">
                <a:pos x="connsiteX1" y="connsiteY1"/>
              </a:cxn>
              <a:cxn ang="0">
                <a:pos x="connsiteX2" y="connsiteY2"/>
              </a:cxn>
              <a:cxn ang="0">
                <a:pos x="connsiteX3" y="connsiteY3"/>
              </a:cxn>
            </a:cxnLst>
            <a:rect l="l" t="t" r="r" b="b"/>
            <a:pathLst>
              <a:path w="2002156" h="236534">
                <a:moveTo>
                  <a:pt x="0" y="236534"/>
                </a:moveTo>
                <a:lnTo>
                  <a:pt x="0" y="0"/>
                </a:lnTo>
                <a:lnTo>
                  <a:pt x="2002156" y="0"/>
                </a:lnTo>
                <a:lnTo>
                  <a:pt x="2002156" y="236534"/>
                </a:lnTo>
              </a:path>
            </a:pathLst>
          </a:cu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91" name="Rectangle 81">
            <a:extLst>
              <a:ext uri="{FF2B5EF4-FFF2-40B4-BE49-F238E27FC236}">
                <a16:creationId xmlns:a16="http://schemas.microsoft.com/office/drawing/2014/main" id="{AFC8F2D2-E5F0-B7A2-E47A-F0B0B3F65B8C}"/>
              </a:ext>
            </a:extLst>
          </p:cNvPr>
          <p:cNvSpPr/>
          <p:nvPr/>
        </p:nvSpPr>
        <p:spPr>
          <a:xfrm>
            <a:off x="7174706" y="14982490"/>
            <a:ext cx="3544559" cy="135942"/>
          </a:xfrm>
          <a:custGeom>
            <a:avLst/>
            <a:gdLst>
              <a:gd name="connsiteX0" fmla="*/ 0 w 2002156"/>
              <a:gd name="connsiteY0" fmla="*/ 0 h 236534"/>
              <a:gd name="connsiteX1" fmla="*/ 2002156 w 2002156"/>
              <a:gd name="connsiteY1" fmla="*/ 0 h 236534"/>
              <a:gd name="connsiteX2" fmla="*/ 2002156 w 2002156"/>
              <a:gd name="connsiteY2" fmla="*/ 236534 h 236534"/>
              <a:gd name="connsiteX3" fmla="*/ 0 w 2002156"/>
              <a:gd name="connsiteY3" fmla="*/ 236534 h 236534"/>
              <a:gd name="connsiteX4" fmla="*/ 0 w 2002156"/>
              <a:gd name="connsiteY4" fmla="*/ 0 h 236534"/>
              <a:gd name="connsiteX0" fmla="*/ 0 w 2002156"/>
              <a:gd name="connsiteY0" fmla="*/ 0 h 236534"/>
              <a:gd name="connsiteX1" fmla="*/ 2002156 w 2002156"/>
              <a:gd name="connsiteY1" fmla="*/ 0 h 236534"/>
              <a:gd name="connsiteX2" fmla="*/ 2002156 w 2002156"/>
              <a:gd name="connsiteY2" fmla="*/ 236534 h 236534"/>
              <a:gd name="connsiteX3" fmla="*/ 1084580 w 2002156"/>
              <a:gd name="connsiteY3" fmla="*/ 230061 h 236534"/>
              <a:gd name="connsiteX4" fmla="*/ 0 w 2002156"/>
              <a:gd name="connsiteY4" fmla="*/ 236534 h 236534"/>
              <a:gd name="connsiteX5" fmla="*/ 0 w 2002156"/>
              <a:gd name="connsiteY5" fmla="*/ 0 h 236534"/>
              <a:gd name="connsiteX0" fmla="*/ 1084580 w 2002156"/>
              <a:gd name="connsiteY0" fmla="*/ 230061 h 321501"/>
              <a:gd name="connsiteX1" fmla="*/ 0 w 2002156"/>
              <a:gd name="connsiteY1" fmla="*/ 236534 h 321501"/>
              <a:gd name="connsiteX2" fmla="*/ 0 w 2002156"/>
              <a:gd name="connsiteY2" fmla="*/ 0 h 321501"/>
              <a:gd name="connsiteX3" fmla="*/ 2002156 w 2002156"/>
              <a:gd name="connsiteY3" fmla="*/ 0 h 321501"/>
              <a:gd name="connsiteX4" fmla="*/ 2002156 w 2002156"/>
              <a:gd name="connsiteY4" fmla="*/ 236534 h 321501"/>
              <a:gd name="connsiteX5" fmla="*/ 1176020 w 2002156"/>
              <a:gd name="connsiteY5" fmla="*/ 321501 h 321501"/>
              <a:gd name="connsiteX0" fmla="*/ 1084580 w 2002156"/>
              <a:gd name="connsiteY0" fmla="*/ 230061 h 236534"/>
              <a:gd name="connsiteX1" fmla="*/ 0 w 2002156"/>
              <a:gd name="connsiteY1" fmla="*/ 236534 h 236534"/>
              <a:gd name="connsiteX2" fmla="*/ 0 w 2002156"/>
              <a:gd name="connsiteY2" fmla="*/ 0 h 236534"/>
              <a:gd name="connsiteX3" fmla="*/ 2002156 w 2002156"/>
              <a:gd name="connsiteY3" fmla="*/ 0 h 236534"/>
              <a:gd name="connsiteX4" fmla="*/ 2002156 w 2002156"/>
              <a:gd name="connsiteY4" fmla="*/ 236534 h 236534"/>
              <a:gd name="connsiteX0" fmla="*/ 0 w 2002156"/>
              <a:gd name="connsiteY0" fmla="*/ 236534 h 236534"/>
              <a:gd name="connsiteX1" fmla="*/ 0 w 2002156"/>
              <a:gd name="connsiteY1" fmla="*/ 0 h 236534"/>
              <a:gd name="connsiteX2" fmla="*/ 2002156 w 2002156"/>
              <a:gd name="connsiteY2" fmla="*/ 0 h 236534"/>
              <a:gd name="connsiteX3" fmla="*/ 2002156 w 2002156"/>
              <a:gd name="connsiteY3" fmla="*/ 236534 h 236534"/>
            </a:gdLst>
            <a:ahLst/>
            <a:cxnLst>
              <a:cxn ang="0">
                <a:pos x="connsiteX0" y="connsiteY0"/>
              </a:cxn>
              <a:cxn ang="0">
                <a:pos x="connsiteX1" y="connsiteY1"/>
              </a:cxn>
              <a:cxn ang="0">
                <a:pos x="connsiteX2" y="connsiteY2"/>
              </a:cxn>
              <a:cxn ang="0">
                <a:pos x="connsiteX3" y="connsiteY3"/>
              </a:cxn>
            </a:cxnLst>
            <a:rect l="l" t="t" r="r" b="b"/>
            <a:pathLst>
              <a:path w="2002156" h="236534">
                <a:moveTo>
                  <a:pt x="0" y="236534"/>
                </a:moveTo>
                <a:lnTo>
                  <a:pt x="0" y="0"/>
                </a:lnTo>
                <a:lnTo>
                  <a:pt x="2002156" y="0"/>
                </a:lnTo>
                <a:lnTo>
                  <a:pt x="2002156" y="236534"/>
                </a:lnTo>
              </a:path>
            </a:pathLst>
          </a:cu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cxnSp>
        <p:nvCxnSpPr>
          <p:cNvPr id="93" name="Connector: Elbow 92">
            <a:extLst>
              <a:ext uri="{FF2B5EF4-FFF2-40B4-BE49-F238E27FC236}">
                <a16:creationId xmlns:a16="http://schemas.microsoft.com/office/drawing/2014/main" id="{0EA64083-0257-1844-6713-E1D511642918}"/>
              </a:ext>
            </a:extLst>
          </p:cNvPr>
          <p:cNvCxnSpPr>
            <a:cxnSpLocks/>
            <a:stCxn id="25" idx="0"/>
            <a:endCxn id="86" idx="1"/>
          </p:cNvCxnSpPr>
          <p:nvPr/>
        </p:nvCxnSpPr>
        <p:spPr>
          <a:xfrm rot="5400000" flipH="1" flipV="1">
            <a:off x="2595104" y="15488396"/>
            <a:ext cx="191924" cy="461453"/>
          </a:xfrm>
          <a:prstGeom prst="bentConnector2">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97" name="Connector: Elbow 96">
            <a:extLst>
              <a:ext uri="{FF2B5EF4-FFF2-40B4-BE49-F238E27FC236}">
                <a16:creationId xmlns:a16="http://schemas.microsoft.com/office/drawing/2014/main" id="{1A47954D-CD2A-2A7A-EFA2-758C1A0A1C60}"/>
              </a:ext>
            </a:extLst>
          </p:cNvPr>
          <p:cNvCxnSpPr>
            <a:cxnSpLocks/>
            <a:stCxn id="25" idx="4"/>
            <a:endCxn id="88" idx="1"/>
          </p:cNvCxnSpPr>
          <p:nvPr/>
        </p:nvCxnSpPr>
        <p:spPr>
          <a:xfrm rot="16200000" flipH="1">
            <a:off x="2582623" y="16230188"/>
            <a:ext cx="216886" cy="461453"/>
          </a:xfrm>
          <a:prstGeom prst="bentConnector2">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99" name="Connector: Elbow 98">
            <a:extLst>
              <a:ext uri="{FF2B5EF4-FFF2-40B4-BE49-F238E27FC236}">
                <a16:creationId xmlns:a16="http://schemas.microsoft.com/office/drawing/2014/main" id="{48509939-98A1-5138-66A2-C4166A7BAC15}"/>
              </a:ext>
            </a:extLst>
          </p:cNvPr>
          <p:cNvCxnSpPr>
            <a:cxnSpLocks/>
            <a:stCxn id="26" idx="3"/>
            <a:endCxn id="75" idx="1"/>
          </p:cNvCxnSpPr>
          <p:nvPr/>
        </p:nvCxnSpPr>
        <p:spPr>
          <a:xfrm>
            <a:off x="6952774" y="15623160"/>
            <a:ext cx="444879" cy="514899"/>
          </a:xfrm>
          <a:prstGeom prst="bentConnector3">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01" name="Connector: Elbow 100">
            <a:extLst>
              <a:ext uri="{FF2B5EF4-FFF2-40B4-BE49-F238E27FC236}">
                <a16:creationId xmlns:a16="http://schemas.microsoft.com/office/drawing/2014/main" id="{673ACC1D-5391-7676-C556-07AE48F730B6}"/>
              </a:ext>
            </a:extLst>
          </p:cNvPr>
          <p:cNvCxnSpPr>
            <a:cxnSpLocks/>
            <a:stCxn id="27" idx="3"/>
            <a:endCxn id="75" idx="1"/>
          </p:cNvCxnSpPr>
          <p:nvPr/>
        </p:nvCxnSpPr>
        <p:spPr>
          <a:xfrm flipV="1">
            <a:off x="6952774" y="16138059"/>
            <a:ext cx="444879" cy="431299"/>
          </a:xfrm>
          <a:prstGeom prst="bentConnector3">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11" name="TextBox 110">
            <a:extLst>
              <a:ext uri="{FF2B5EF4-FFF2-40B4-BE49-F238E27FC236}">
                <a16:creationId xmlns:a16="http://schemas.microsoft.com/office/drawing/2014/main" id="{E6A99431-3FF3-3316-2E25-A8DC97C07EEB}"/>
              </a:ext>
            </a:extLst>
          </p:cNvPr>
          <p:cNvSpPr txBox="1"/>
          <p:nvPr/>
        </p:nvSpPr>
        <p:spPr>
          <a:xfrm>
            <a:off x="3133955" y="17213586"/>
            <a:ext cx="346710" cy="215444"/>
          </a:xfrm>
          <a:prstGeom prst="rect">
            <a:avLst/>
          </a:prstGeom>
          <a:noFill/>
        </p:spPr>
        <p:txBody>
          <a:bodyPr wrap="square" lIns="0" tIns="0" rIns="0" bIns="0" rtlCol="0" anchor="ctr" anchorCtr="0">
            <a:spAutoFit/>
          </a:bodyPr>
          <a:lstStyle/>
          <a:p>
            <a:pPr algn="ctr"/>
            <a:r>
              <a:rPr lang="en-US" sz="1400" b="1" dirty="0">
                <a:solidFill>
                  <a:schemeClr val="bg1"/>
                </a:solidFill>
                <a:latin typeface="Arial" panose="020B0604020202020204" pitchFamily="34" charset="0"/>
                <a:cs typeface="Arial" panose="020B0604020202020204" pitchFamily="34" charset="0"/>
              </a:rPr>
              <a:t>0.5</a:t>
            </a:r>
          </a:p>
        </p:txBody>
      </p:sp>
      <p:sp>
        <p:nvSpPr>
          <p:cNvPr id="113" name="TextBox 112">
            <a:extLst>
              <a:ext uri="{FF2B5EF4-FFF2-40B4-BE49-F238E27FC236}">
                <a16:creationId xmlns:a16="http://schemas.microsoft.com/office/drawing/2014/main" id="{E2FF00DB-383A-E33F-9B32-CB0A62A6076E}"/>
              </a:ext>
            </a:extLst>
          </p:cNvPr>
          <p:cNvSpPr txBox="1"/>
          <p:nvPr/>
        </p:nvSpPr>
        <p:spPr>
          <a:xfrm>
            <a:off x="3843293" y="17504494"/>
            <a:ext cx="2519408" cy="349702"/>
          </a:xfrm>
          <a:prstGeom prst="rect">
            <a:avLst/>
          </a:prstGeom>
          <a:noFill/>
        </p:spPr>
        <p:txBody>
          <a:bodyPr wrap="square" lIns="0" tIns="36000" rIns="0" bIns="36000" rtlCol="0" anchor="b" anchorCtr="0">
            <a:spAutoFit/>
          </a:bodyPr>
          <a:lstStyle/>
          <a:p>
            <a:pPr algn="ctr"/>
            <a:r>
              <a:rPr lang="en-US" b="1" dirty="0">
                <a:latin typeface="Arial" panose="020B0604020202020204" pitchFamily="34" charset="0"/>
                <a:cs typeface="Arial" panose="020B0604020202020204" pitchFamily="34" charset="0"/>
              </a:rPr>
              <a:t>Study Visit </a:t>
            </a:r>
            <a:r>
              <a:rPr lang="en-US" dirty="0">
                <a:latin typeface="Arial" panose="020B0604020202020204" pitchFamily="34" charset="0"/>
                <a:cs typeface="Arial" panose="020B0604020202020204" pitchFamily="34" charset="0"/>
              </a:rPr>
              <a:t>(Month)</a:t>
            </a:r>
            <a:endParaRPr lang="en-US" b="1" dirty="0">
              <a:latin typeface="Arial" panose="020B0604020202020204" pitchFamily="34" charset="0"/>
              <a:cs typeface="Arial" panose="020B0604020202020204" pitchFamily="34" charset="0"/>
            </a:endParaRPr>
          </a:p>
        </p:txBody>
      </p:sp>
      <p:pic>
        <p:nvPicPr>
          <p:cNvPr id="19" name="Picture 18">
            <a:extLst>
              <a:ext uri="{FF2B5EF4-FFF2-40B4-BE49-F238E27FC236}">
                <a16:creationId xmlns:a16="http://schemas.microsoft.com/office/drawing/2014/main" id="{C7E59325-36DD-A9F7-D1F0-040BA8A62CA8}"/>
              </a:ext>
            </a:extLst>
          </p:cNvPr>
          <p:cNvPicPr>
            <a:picLocks/>
          </p:cNvPicPr>
          <p:nvPr/>
        </p:nvPicPr>
        <p:blipFill>
          <a:blip r:embed="rId2"/>
          <a:stretch>
            <a:fillRect/>
          </a:stretch>
        </p:blipFill>
        <p:spPr>
          <a:xfrm>
            <a:off x="11456396" y="7613030"/>
            <a:ext cx="9729216" cy="5468112"/>
          </a:xfrm>
          <a:prstGeom prst="rect">
            <a:avLst/>
          </a:prstGeom>
        </p:spPr>
      </p:pic>
      <p:pic>
        <p:nvPicPr>
          <p:cNvPr id="69" name="Picture 68">
            <a:extLst>
              <a:ext uri="{FF2B5EF4-FFF2-40B4-BE49-F238E27FC236}">
                <a16:creationId xmlns:a16="http://schemas.microsoft.com/office/drawing/2014/main" id="{9E911F52-C62D-E41D-8276-0E544E36BF1A}"/>
              </a:ext>
            </a:extLst>
          </p:cNvPr>
          <p:cNvPicPr>
            <a:picLocks/>
          </p:cNvPicPr>
          <p:nvPr/>
        </p:nvPicPr>
        <p:blipFill>
          <a:blip r:embed="rId3"/>
          <a:stretch>
            <a:fillRect/>
          </a:stretch>
        </p:blipFill>
        <p:spPr>
          <a:xfrm>
            <a:off x="11104246" y="14486849"/>
            <a:ext cx="10263186" cy="7103891"/>
          </a:xfrm>
          <a:prstGeom prst="rect">
            <a:avLst/>
          </a:prstGeom>
        </p:spPr>
      </p:pic>
    </p:spTree>
    <p:extLst>
      <p:ext uri="{BB962C8B-B14F-4D97-AF65-F5344CB8AC3E}">
        <p14:creationId xmlns:p14="http://schemas.microsoft.com/office/powerpoint/2010/main" val="30446479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89F0254DAC13241BD636787D523EB1A" ma:contentTypeVersion="17" ma:contentTypeDescription="Create a new document." ma:contentTypeScope="" ma:versionID="495bd57013607c7dc99630631d69cc89">
  <xsd:schema xmlns:xsd="http://www.w3.org/2001/XMLSchema" xmlns:xs="http://www.w3.org/2001/XMLSchema" xmlns:p="http://schemas.microsoft.com/office/2006/metadata/properties" xmlns:ns2="f8b34fd3-af78-4807-b886-7e6a01a185d3" xmlns:ns3="d6d2383b-45a0-4ddb-a407-c494fb1d4267" targetNamespace="http://schemas.microsoft.com/office/2006/metadata/properties" ma:root="true" ma:fieldsID="0474d14dc75be82a921feade20e119d2" ns2:_="" ns3:_="">
    <xsd:import namespace="f8b34fd3-af78-4807-b886-7e6a01a185d3"/>
    <xsd:import namespace="d6d2383b-45a0-4ddb-a407-c494fb1d426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b34fd3-af78-4807-b886-7e6a01a185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651625f-9b72-4f29-8efe-f6cc61343637"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descriptio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6d2383b-45a0-4ddb-a407-c494fb1d426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25853ae-e482-4aa1-b58a-6e16aaf3d5ee}" ma:internalName="TaxCatchAll" ma:showField="CatchAllData" ma:web="d6d2383b-45a0-4ddb-a407-c494fb1d4267">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8b34fd3-af78-4807-b886-7e6a01a185d3">
      <Terms xmlns="http://schemas.microsoft.com/office/infopath/2007/PartnerControls"/>
    </lcf76f155ced4ddcb4097134ff3c332f>
    <TaxCatchAll xmlns="d6d2383b-45a0-4ddb-a407-c494fb1d4267" xsi:nil="true"/>
  </documentManagement>
</p:properties>
</file>

<file path=customXml/itemProps1.xml><?xml version="1.0" encoding="utf-8"?>
<ds:datastoreItem xmlns:ds="http://schemas.openxmlformats.org/officeDocument/2006/customXml" ds:itemID="{AD76FE4F-6F8F-4030-A59C-3A1BFFC9ECDA}">
  <ds:schemaRefs>
    <ds:schemaRef ds:uri="http://schemas.microsoft.com/sharepoint/v3/contenttype/forms"/>
  </ds:schemaRefs>
</ds:datastoreItem>
</file>

<file path=customXml/itemProps2.xml><?xml version="1.0" encoding="utf-8"?>
<ds:datastoreItem xmlns:ds="http://schemas.openxmlformats.org/officeDocument/2006/customXml" ds:itemID="{912A0D9B-8375-4031-B224-21B0702B2B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b34fd3-af78-4807-b886-7e6a01a185d3"/>
    <ds:schemaRef ds:uri="d6d2383b-45a0-4ddb-a407-c494fb1d42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95645D8-3DA5-4625-9EBE-9C45BD19D740}">
  <ds:schemaRefs>
    <ds:schemaRef ds:uri="http://schemas.microsoft.com/office/2006/metadata/properties"/>
    <ds:schemaRef ds:uri="http://schemas.microsoft.com/office/infopath/2007/PartnerControls"/>
    <ds:schemaRef ds:uri="f8b34fd3-af78-4807-b886-7e6a01a185d3"/>
    <ds:schemaRef ds:uri="d6d2383b-45a0-4ddb-a407-c494fb1d4267"/>
  </ds:schemaRefs>
</ds:datastoreItem>
</file>

<file path=docProps/app.xml><?xml version="1.0" encoding="utf-8"?>
<Properties xmlns="http://schemas.openxmlformats.org/officeDocument/2006/extended-properties" xmlns:vt="http://schemas.openxmlformats.org/officeDocument/2006/docPropsVTypes">
  <Template>Office Theme</Template>
  <TotalTime>1842</TotalTime>
  <Words>989</Words>
  <Application>Microsoft Office PowerPoint</Application>
  <PresentationFormat>Custom</PresentationFormat>
  <Paragraphs>123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Long Do</dc:creator>
  <cp:lastModifiedBy>Kate Dryga (US)</cp:lastModifiedBy>
  <cp:revision>27</cp:revision>
  <dcterms:created xsi:type="dcterms:W3CDTF">2025-06-30T09:47:10Z</dcterms:created>
  <dcterms:modified xsi:type="dcterms:W3CDTF">2025-07-09T17:38:08Z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0x010100389F0254DAC13241BD636787D523EB1A</vt:lpwstr>
  </property>
</Properties>
</file>