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63" r:id="rId5"/>
  </p:sldIdLst>
  <p:sldSz cx="219456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B7B6"/>
    <a:srgbClr val="2C2460"/>
    <a:srgbClr val="B3A2C7"/>
    <a:srgbClr val="42358F"/>
    <a:srgbClr val="342A70"/>
    <a:srgbClr val="292159"/>
    <a:srgbClr val="453894"/>
    <a:srgbClr val="F2F2F2"/>
    <a:srgbClr val="856AA5"/>
    <a:srgbClr val="685AC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2F1A5F-A385-4379-8320-70124250CC73}" v="582" dt="2025-07-03T07:08:08.528"/>
    <p1510:client id="{4BBB5569-8FB4-40DD-8A87-100CECF9A60D}" v="10452" dt="2025-07-02T10:52:39.079"/>
  </p1510:revLst>
</p1510:revInfo>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493" autoAdjust="0"/>
    <p:restoredTop sz="94660"/>
  </p:normalViewPr>
  <p:slideViewPr>
    <p:cSldViewPr snapToGrid="0" showGuides="1">
      <p:cViewPr>
        <p:scale>
          <a:sx n="60" d="100"/>
          <a:sy n="60" d="100"/>
        </p:scale>
        <p:origin x="564" y="-75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https://zevra-my.sharepoint.com/personal/borr_zevra_com/Documents/Documents/Congresses/WORLD%202025/Posters/RE_%20Help%20with%20US%20EAP%20poster%20finalization/WORLD%202025%20Graphs%2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https://zevra-my.sharepoint.com/personal/borr_zevra_com/Documents/Documents/Congresses/WORLD%202025/Posters/RE_%20Help%20with%20US%20EAP%20poster%20finalization/WORLD%202025%20Graphs%20.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https://zevra-my.sharepoint.com/personal/borr_zevra_com/Documents/Documents/Congresses/WORLD%202025/Posters/RE_%20Help%20with%20US%20EAP%20poster%20finalization/WORLD%202025%20Graphs%2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SE!$B$1</c:f>
              <c:strCache>
                <c:ptCount val="1"/>
                <c:pt idx="0">
                  <c:v>All Arimoclomol-Treated Patients </c:v>
                </c:pt>
              </c:strCache>
            </c:strRef>
          </c:tx>
          <c:spPr>
            <a:ln w="28575" cap="rnd">
              <a:solidFill>
                <a:srgbClr val="2C2461"/>
              </a:solidFill>
              <a:round/>
            </a:ln>
            <a:effectLst/>
          </c:spPr>
          <c:marker>
            <c:symbol val="triangle"/>
            <c:size val="5"/>
            <c:spPr>
              <a:solidFill>
                <a:srgbClr val="2C2461"/>
              </a:solidFill>
              <a:ln w="9525">
                <a:solidFill>
                  <a:srgbClr val="2C2461"/>
                </a:solidFill>
              </a:ln>
              <a:effectLst/>
            </c:spPr>
          </c:marker>
          <c:errBars>
            <c:errDir val="y"/>
            <c:errBarType val="both"/>
            <c:errValType val="cust"/>
            <c:noEndCap val="0"/>
            <c:plus>
              <c:numRef>
                <c:f>SE!$E$3:$E$5</c:f>
                <c:numCache>
                  <c:formatCode>General</c:formatCode>
                  <c:ptCount val="3"/>
                  <c:pt idx="0">
                    <c:v>0.41126191610257767</c:v>
                  </c:pt>
                  <c:pt idx="1">
                    <c:v>0.46957427527495582</c:v>
                  </c:pt>
                  <c:pt idx="2">
                    <c:v>0.60663297917980963</c:v>
                  </c:pt>
                </c:numCache>
                <c:extLst/>
              </c:numRef>
            </c:plus>
            <c:minus>
              <c:numRef>
                <c:f>SE!$E$3:$E$5</c:f>
                <c:numCache>
                  <c:formatCode>General</c:formatCode>
                  <c:ptCount val="3"/>
                  <c:pt idx="0">
                    <c:v>0.41126191610257767</c:v>
                  </c:pt>
                  <c:pt idx="1">
                    <c:v>0.46957427527495582</c:v>
                  </c:pt>
                  <c:pt idx="2">
                    <c:v>0.60663297917980963</c:v>
                  </c:pt>
                </c:numCache>
                <c:extLst/>
              </c:numRef>
            </c:minus>
            <c:spPr>
              <a:noFill/>
              <a:ln w="9525" cap="flat" cmpd="sng" algn="ctr">
                <a:solidFill>
                  <a:schemeClr val="tx1">
                    <a:lumMod val="65000"/>
                    <a:lumOff val="35000"/>
                  </a:schemeClr>
                </a:solidFill>
                <a:round/>
              </a:ln>
              <a:effectLst/>
            </c:spPr>
          </c:errBars>
          <c:cat>
            <c:strLit>
              <c:ptCount val="3"/>
              <c:pt idx="0">
                <c:v>1</c:v>
              </c:pt>
              <c:pt idx="1">
                <c:v>2</c:v>
              </c:pt>
              <c:pt idx="2">
                <c:v>3</c:v>
              </c:pt>
              <c:extLst>
                <c:ext xmlns:c15="http://schemas.microsoft.com/office/drawing/2012/chart" uri="{02D57815-91ED-43cb-92C2-25804820EDAC}">
                  <c15:autoCat val="1"/>
                </c:ext>
              </c:extLst>
            </c:strLit>
          </c:cat>
          <c:val>
            <c:numRef>
              <c:f>SE!$B$3:$B$5</c:f>
              <c:numCache>
                <c:formatCode>General</c:formatCode>
                <c:ptCount val="3"/>
                <c:pt idx="0">
                  <c:v>-0.42</c:v>
                </c:pt>
                <c:pt idx="1">
                  <c:v>0.31</c:v>
                </c:pt>
                <c:pt idx="2">
                  <c:v>0.28999999999999998</c:v>
                </c:pt>
              </c:numCache>
              <c:extLst/>
            </c:numRef>
          </c:val>
          <c:smooth val="0"/>
          <c:extLst>
            <c:ext xmlns:c16="http://schemas.microsoft.com/office/drawing/2014/chart" uri="{C3380CC4-5D6E-409C-BE32-E72D297353CC}">
              <c16:uniqueId val="{00000000-9CEE-4CD4-AE55-B4719358B0B2}"/>
            </c:ext>
          </c:extLst>
        </c:ser>
        <c:ser>
          <c:idx val="2"/>
          <c:order val="1"/>
          <c:tx>
            <c:strRef>
              <c:f>SE!$F$1</c:f>
              <c:strCache>
                <c:ptCount val="1"/>
                <c:pt idx="0">
                  <c:v>Arimoclomol with Miglustat as Part of Routine Care </c:v>
                </c:pt>
              </c:strCache>
            </c:strRef>
          </c:tx>
          <c:spPr>
            <a:ln w="28575" cap="rnd">
              <a:solidFill>
                <a:srgbClr val="D6A3D0"/>
              </a:solidFill>
              <a:round/>
            </a:ln>
            <a:effectLst/>
          </c:spPr>
          <c:marker>
            <c:symbol val="diamond"/>
            <c:size val="5"/>
            <c:spPr>
              <a:solidFill>
                <a:srgbClr val="D6A3D0"/>
              </a:solidFill>
              <a:ln w="9525">
                <a:solidFill>
                  <a:srgbClr val="D6A3D0"/>
                </a:solidFill>
              </a:ln>
              <a:effectLst/>
            </c:spPr>
          </c:marker>
          <c:errBars>
            <c:errDir val="y"/>
            <c:errBarType val="both"/>
            <c:errValType val="cust"/>
            <c:noEndCap val="0"/>
            <c:plus>
              <c:numRef>
                <c:f>SE!$I$3:$I$5</c:f>
                <c:numCache>
                  <c:formatCode>General</c:formatCode>
                  <c:ptCount val="3"/>
                  <c:pt idx="0">
                    <c:v>0.41690905230605974</c:v>
                  </c:pt>
                  <c:pt idx="1">
                    <c:v>0.52571452098620752</c:v>
                  </c:pt>
                  <c:pt idx="2">
                    <c:v>0.72488243560907539</c:v>
                  </c:pt>
                </c:numCache>
                <c:extLst/>
              </c:numRef>
            </c:plus>
            <c:minus>
              <c:numRef>
                <c:f>SE!$I$3:$I$5</c:f>
                <c:numCache>
                  <c:formatCode>General</c:formatCode>
                  <c:ptCount val="3"/>
                  <c:pt idx="0">
                    <c:v>0.41690905230605974</c:v>
                  </c:pt>
                  <c:pt idx="1">
                    <c:v>0.52571452098620752</c:v>
                  </c:pt>
                  <c:pt idx="2">
                    <c:v>0.72488243560907539</c:v>
                  </c:pt>
                </c:numCache>
                <c:extLst/>
              </c:numRef>
            </c:minus>
            <c:spPr>
              <a:noFill/>
              <a:ln w="9525" cap="flat" cmpd="sng" algn="ctr">
                <a:solidFill>
                  <a:schemeClr val="tx1">
                    <a:lumMod val="65000"/>
                    <a:lumOff val="35000"/>
                  </a:schemeClr>
                </a:solidFill>
                <a:round/>
              </a:ln>
              <a:effectLst/>
            </c:spPr>
          </c:errBars>
          <c:cat>
            <c:strLit>
              <c:ptCount val="3"/>
              <c:pt idx="0">
                <c:v>1</c:v>
              </c:pt>
              <c:pt idx="1">
                <c:v>2</c:v>
              </c:pt>
              <c:pt idx="2">
                <c:v>3</c:v>
              </c:pt>
              <c:extLst>
                <c:ext xmlns:c15="http://schemas.microsoft.com/office/drawing/2012/chart" uri="{02D57815-91ED-43cb-92C2-25804820EDAC}">
                  <c15:autoCat val="1"/>
                </c:ext>
              </c:extLst>
            </c:strLit>
          </c:cat>
          <c:val>
            <c:numRef>
              <c:f>SE!$F$3:$F$5</c:f>
              <c:numCache>
                <c:formatCode>General</c:formatCode>
                <c:ptCount val="3"/>
                <c:pt idx="0">
                  <c:v>-0.79</c:v>
                </c:pt>
                <c:pt idx="1">
                  <c:v>0.09</c:v>
                </c:pt>
                <c:pt idx="2">
                  <c:v>0.05</c:v>
                </c:pt>
              </c:numCache>
              <c:extLst/>
            </c:numRef>
          </c:val>
          <c:smooth val="0"/>
          <c:extLst>
            <c:ext xmlns:c16="http://schemas.microsoft.com/office/drawing/2014/chart" uri="{C3380CC4-5D6E-409C-BE32-E72D297353CC}">
              <c16:uniqueId val="{00000001-9CEE-4CD4-AE55-B4719358B0B2}"/>
            </c:ext>
          </c:extLst>
        </c:ser>
        <c:ser>
          <c:idx val="4"/>
          <c:order val="2"/>
          <c:tx>
            <c:strRef>
              <c:f>SE!$J$1</c:f>
              <c:strCache>
                <c:ptCount val="1"/>
                <c:pt idx="0">
                  <c:v>Arimoclomol Only</c:v>
                </c:pt>
              </c:strCache>
            </c:strRef>
          </c:tx>
          <c:spPr>
            <a:ln w="28575" cap="rnd">
              <a:solidFill>
                <a:srgbClr val="14ACAA"/>
              </a:solidFill>
              <a:round/>
            </a:ln>
            <a:effectLst/>
          </c:spPr>
          <c:marker>
            <c:symbol val="circle"/>
            <c:size val="5"/>
            <c:spPr>
              <a:solidFill>
                <a:srgbClr val="14ACAA"/>
              </a:solidFill>
              <a:ln w="9525">
                <a:solidFill>
                  <a:srgbClr val="14ACAA"/>
                </a:solidFill>
              </a:ln>
              <a:effectLst/>
            </c:spPr>
          </c:marker>
          <c:errBars>
            <c:errDir val="y"/>
            <c:errBarType val="both"/>
            <c:errValType val="cust"/>
            <c:noEndCap val="0"/>
            <c:plus>
              <c:numRef>
                <c:f>SE!$M$3:$M$5</c:f>
                <c:numCache>
                  <c:formatCode>General</c:formatCode>
                  <c:ptCount val="3"/>
                  <c:pt idx="0">
                    <c:v>0.39290771255885942</c:v>
                  </c:pt>
                  <c:pt idx="1">
                    <c:v>1.0190232251196896</c:v>
                  </c:pt>
                  <c:pt idx="2">
                    <c:v>0.97979589711327131</c:v>
                  </c:pt>
                </c:numCache>
                <c:extLst/>
              </c:numRef>
            </c:plus>
            <c:minus>
              <c:numRef>
                <c:f>SE!$M$3:$M$5</c:f>
                <c:numCache>
                  <c:formatCode>General</c:formatCode>
                  <c:ptCount val="3"/>
                  <c:pt idx="0">
                    <c:v>0.39290771255885942</c:v>
                  </c:pt>
                  <c:pt idx="1">
                    <c:v>1.0190232251196896</c:v>
                  </c:pt>
                  <c:pt idx="2">
                    <c:v>0.97979589711327131</c:v>
                  </c:pt>
                </c:numCache>
                <c:extLst/>
              </c:numRef>
            </c:minus>
            <c:spPr>
              <a:noFill/>
              <a:ln w="9525" cap="flat" cmpd="sng" algn="ctr">
                <a:solidFill>
                  <a:schemeClr val="tx1">
                    <a:lumMod val="65000"/>
                    <a:lumOff val="35000"/>
                  </a:schemeClr>
                </a:solidFill>
                <a:round/>
              </a:ln>
              <a:effectLst/>
            </c:spPr>
          </c:errBars>
          <c:cat>
            <c:strLit>
              <c:ptCount val="3"/>
              <c:pt idx="0">
                <c:v>1</c:v>
              </c:pt>
              <c:pt idx="1">
                <c:v>2</c:v>
              </c:pt>
              <c:pt idx="2">
                <c:v>3</c:v>
              </c:pt>
              <c:extLst>
                <c:ext xmlns:c15="http://schemas.microsoft.com/office/drawing/2012/chart" uri="{02D57815-91ED-43cb-92C2-25804820EDAC}">
                  <c15:autoCat val="1"/>
                </c:ext>
              </c:extLst>
            </c:strLit>
          </c:cat>
          <c:val>
            <c:numRef>
              <c:f>SE!$J$3:$J$5</c:f>
              <c:numCache>
                <c:formatCode>General</c:formatCode>
                <c:ptCount val="3"/>
                <c:pt idx="0">
                  <c:v>0.41</c:v>
                </c:pt>
                <c:pt idx="1">
                  <c:v>0.92</c:v>
                </c:pt>
                <c:pt idx="2">
                  <c:v>1.17</c:v>
                </c:pt>
              </c:numCache>
              <c:extLst/>
            </c:numRef>
          </c:val>
          <c:smooth val="0"/>
          <c:extLst>
            <c:ext xmlns:c16="http://schemas.microsoft.com/office/drawing/2014/chart" uri="{C3380CC4-5D6E-409C-BE32-E72D297353CC}">
              <c16:uniqueId val="{00000002-9CEE-4CD4-AE55-B4719358B0B2}"/>
            </c:ext>
          </c:extLst>
        </c:ser>
        <c:dLbls>
          <c:showLegendKey val="0"/>
          <c:showVal val="0"/>
          <c:showCatName val="0"/>
          <c:showSerName val="0"/>
          <c:showPercent val="0"/>
          <c:showBubbleSize val="0"/>
        </c:dLbls>
        <c:marker val="1"/>
        <c:smooth val="0"/>
        <c:axId val="1516802256"/>
        <c:axId val="1516800816"/>
      </c:lineChart>
      <c:catAx>
        <c:axId val="151680225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Year</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19050" cap="flat" cmpd="sng" algn="ctr">
            <a:solidFill>
              <a:schemeClr val="tx1">
                <a:lumMod val="15000"/>
                <a:lumOff val="85000"/>
              </a:schemeClr>
            </a:solidFill>
            <a:prstDash val="dash"/>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16800816"/>
        <c:crosses val="autoZero"/>
        <c:auto val="1"/>
        <c:lblAlgn val="ctr"/>
        <c:lblOffset val="100"/>
        <c:noMultiLvlLbl val="0"/>
      </c:catAx>
      <c:valAx>
        <c:axId val="1516800816"/>
        <c:scaling>
          <c:orientation val="minMax"/>
          <c:max val="5"/>
          <c:min val="-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516802256"/>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'5DNPCCSS'!$B$2</c:f>
              <c:strCache>
                <c:ptCount val="1"/>
                <c:pt idx="0">
                  <c:v>All Arimoclomol-Treated Patients </c:v>
                </c:pt>
              </c:strCache>
            </c:strRef>
          </c:tx>
          <c:spPr>
            <a:ln w="28575" cap="rnd">
              <a:solidFill>
                <a:srgbClr val="2C2461"/>
              </a:solidFill>
              <a:round/>
            </a:ln>
            <a:effectLst/>
          </c:spPr>
          <c:marker>
            <c:symbol val="triangle"/>
            <c:size val="5"/>
            <c:spPr>
              <a:solidFill>
                <a:srgbClr val="2C2461"/>
              </a:solidFill>
              <a:ln w="9525">
                <a:solidFill>
                  <a:srgbClr val="2C2461"/>
                </a:solidFill>
              </a:ln>
              <a:effectLst/>
            </c:spPr>
          </c:marker>
          <c:errBars>
            <c:errDir val="y"/>
            <c:errBarType val="both"/>
            <c:errValType val="cust"/>
            <c:noEndCap val="0"/>
            <c:plus>
              <c:numRef>
                <c:f>SE!$E$3:$E$6</c:f>
                <c:numCache>
                  <c:formatCode>General</c:formatCode>
                  <c:ptCount val="4"/>
                  <c:pt idx="0">
                    <c:v>0.41126191610257767</c:v>
                  </c:pt>
                  <c:pt idx="1">
                    <c:v>0.46957427527495582</c:v>
                  </c:pt>
                  <c:pt idx="2">
                    <c:v>0.60663297917980963</c:v>
                  </c:pt>
                  <c:pt idx="3">
                    <c:v>1.0663333333333334</c:v>
                  </c:pt>
                </c:numCache>
              </c:numRef>
            </c:plus>
            <c:minus>
              <c:numRef>
                <c:f>SE!$E$3:$E$6</c:f>
                <c:numCache>
                  <c:formatCode>General</c:formatCode>
                  <c:ptCount val="4"/>
                  <c:pt idx="0">
                    <c:v>0.41126191610257767</c:v>
                  </c:pt>
                  <c:pt idx="1">
                    <c:v>0.46957427527495582</c:v>
                  </c:pt>
                  <c:pt idx="2">
                    <c:v>0.60663297917980963</c:v>
                  </c:pt>
                  <c:pt idx="3">
                    <c:v>1.0663333333333334</c:v>
                  </c:pt>
                </c:numCache>
              </c:numRef>
            </c:minus>
            <c:spPr>
              <a:noFill/>
              <a:ln w="9525" cap="flat" cmpd="sng" algn="ctr">
                <a:solidFill>
                  <a:schemeClr val="tx1">
                    <a:lumMod val="65000"/>
                    <a:lumOff val="35000"/>
                  </a:schemeClr>
                </a:solidFill>
                <a:round/>
              </a:ln>
              <a:effectLst/>
            </c:spPr>
          </c:errBars>
          <c:val>
            <c:numRef>
              <c:f>'5DNPCCSS'!$B$3:$B$5</c:f>
              <c:numCache>
                <c:formatCode>General</c:formatCode>
                <c:ptCount val="3"/>
                <c:pt idx="0">
                  <c:v>-0.36</c:v>
                </c:pt>
                <c:pt idx="1">
                  <c:v>0.49</c:v>
                </c:pt>
                <c:pt idx="2">
                  <c:v>0.25</c:v>
                </c:pt>
              </c:numCache>
            </c:numRef>
          </c:val>
          <c:smooth val="0"/>
          <c:extLst>
            <c:ext xmlns:c16="http://schemas.microsoft.com/office/drawing/2014/chart" uri="{C3380CC4-5D6E-409C-BE32-E72D297353CC}">
              <c16:uniqueId val="{00000000-7A32-4725-8EF2-61D0F6F33F90}"/>
            </c:ext>
          </c:extLst>
        </c:ser>
        <c:ser>
          <c:idx val="1"/>
          <c:order val="1"/>
          <c:tx>
            <c:strRef>
              <c:f>'5DNPCCSS'!$F$2</c:f>
              <c:strCache>
                <c:ptCount val="1"/>
                <c:pt idx="0">
                  <c:v>Arimoclomol with Miglustat as Part of Routine Care </c:v>
                </c:pt>
              </c:strCache>
            </c:strRef>
          </c:tx>
          <c:spPr>
            <a:ln w="28575" cap="rnd">
              <a:solidFill>
                <a:srgbClr val="D6A3D0"/>
              </a:solidFill>
              <a:round/>
            </a:ln>
            <a:effectLst/>
          </c:spPr>
          <c:marker>
            <c:symbol val="diamond"/>
            <c:size val="5"/>
            <c:spPr>
              <a:solidFill>
                <a:srgbClr val="D6A3D0"/>
              </a:solidFill>
              <a:ln w="9525">
                <a:solidFill>
                  <a:srgbClr val="D6A3D0"/>
                </a:solidFill>
              </a:ln>
              <a:effectLst/>
            </c:spPr>
          </c:marker>
          <c:errBars>
            <c:errDir val="y"/>
            <c:errBarType val="both"/>
            <c:errValType val="cust"/>
            <c:noEndCap val="0"/>
            <c:plus>
              <c:numRef>
                <c:f>'5DNPCCSS'!$I$3:$I$5</c:f>
                <c:numCache>
                  <c:formatCode>General</c:formatCode>
                  <c:ptCount val="3"/>
                  <c:pt idx="0">
                    <c:v>0.52235297604105546</c:v>
                  </c:pt>
                  <c:pt idx="1">
                    <c:v>0.6092717958449424</c:v>
                  </c:pt>
                  <c:pt idx="2">
                    <c:v>0.84427483676821724</c:v>
                  </c:pt>
                </c:numCache>
              </c:numRef>
            </c:plus>
            <c:minus>
              <c:numRef>
                <c:f>'5DNPCCSS'!$I$3:$I$5</c:f>
                <c:numCache>
                  <c:formatCode>General</c:formatCode>
                  <c:ptCount val="3"/>
                  <c:pt idx="0">
                    <c:v>0.52235297604105546</c:v>
                  </c:pt>
                  <c:pt idx="1">
                    <c:v>0.6092717958449424</c:v>
                  </c:pt>
                  <c:pt idx="2">
                    <c:v>0.84427483676821724</c:v>
                  </c:pt>
                </c:numCache>
              </c:numRef>
            </c:minus>
            <c:spPr>
              <a:noFill/>
              <a:ln w="9525" cap="flat" cmpd="sng" algn="ctr">
                <a:solidFill>
                  <a:schemeClr val="tx1">
                    <a:lumMod val="65000"/>
                    <a:lumOff val="35000"/>
                  </a:schemeClr>
                </a:solidFill>
                <a:round/>
              </a:ln>
              <a:effectLst/>
            </c:spPr>
          </c:errBars>
          <c:val>
            <c:numRef>
              <c:f>'5DNPCCSS'!$F$3:$F$5</c:f>
              <c:numCache>
                <c:formatCode>General</c:formatCode>
                <c:ptCount val="3"/>
                <c:pt idx="0">
                  <c:v>-0.89</c:v>
                </c:pt>
                <c:pt idx="1">
                  <c:v>0.3</c:v>
                </c:pt>
                <c:pt idx="2">
                  <c:v>0.05</c:v>
                </c:pt>
              </c:numCache>
            </c:numRef>
          </c:val>
          <c:smooth val="0"/>
          <c:extLst>
            <c:ext xmlns:c16="http://schemas.microsoft.com/office/drawing/2014/chart" uri="{C3380CC4-5D6E-409C-BE32-E72D297353CC}">
              <c16:uniqueId val="{00000001-7A32-4725-8EF2-61D0F6F33F90}"/>
            </c:ext>
          </c:extLst>
        </c:ser>
        <c:ser>
          <c:idx val="2"/>
          <c:order val="2"/>
          <c:tx>
            <c:strRef>
              <c:f>'5DNPCCSS'!$J$2</c:f>
              <c:strCache>
                <c:ptCount val="1"/>
                <c:pt idx="0">
                  <c:v>Arimoclomol Only</c:v>
                </c:pt>
              </c:strCache>
            </c:strRef>
          </c:tx>
          <c:spPr>
            <a:ln w="28575" cap="rnd">
              <a:solidFill>
                <a:srgbClr val="14ACAA"/>
              </a:solidFill>
              <a:round/>
            </a:ln>
            <a:effectLst/>
          </c:spPr>
          <c:marker>
            <c:symbol val="circle"/>
            <c:size val="5"/>
            <c:spPr>
              <a:solidFill>
                <a:srgbClr val="14ACAA"/>
              </a:solidFill>
              <a:ln w="9525">
                <a:solidFill>
                  <a:srgbClr val="14ACAA"/>
                </a:solidFill>
              </a:ln>
              <a:effectLst/>
            </c:spPr>
          </c:marker>
          <c:errBars>
            <c:errDir val="y"/>
            <c:errBarType val="both"/>
            <c:errValType val="cust"/>
            <c:noEndCap val="0"/>
            <c:plus>
              <c:numRef>
                <c:f>'5DNPCCSS'!$M$3:$M$5</c:f>
                <c:numCache>
                  <c:formatCode>General</c:formatCode>
                  <c:ptCount val="3"/>
                  <c:pt idx="0">
                    <c:v>0.55783193758356575</c:v>
                  </c:pt>
                  <c:pt idx="1">
                    <c:v>1.2297560733739028</c:v>
                  </c:pt>
                  <c:pt idx="2">
                    <c:v>1.8616122045152153</c:v>
                  </c:pt>
                </c:numCache>
              </c:numRef>
            </c:plus>
            <c:minus>
              <c:numRef>
                <c:f>'5DNPCCSS'!$M$3:$M$5</c:f>
                <c:numCache>
                  <c:formatCode>General</c:formatCode>
                  <c:ptCount val="3"/>
                  <c:pt idx="0">
                    <c:v>0.55783193758356575</c:v>
                  </c:pt>
                  <c:pt idx="1">
                    <c:v>1.2297560733739028</c:v>
                  </c:pt>
                  <c:pt idx="2">
                    <c:v>1.8616122045152153</c:v>
                  </c:pt>
                </c:numCache>
              </c:numRef>
            </c:minus>
            <c:spPr>
              <a:noFill/>
              <a:ln w="9525" cap="flat" cmpd="sng" algn="ctr">
                <a:solidFill>
                  <a:schemeClr val="tx1">
                    <a:lumMod val="65000"/>
                    <a:lumOff val="35000"/>
                  </a:schemeClr>
                </a:solidFill>
                <a:round/>
              </a:ln>
              <a:effectLst/>
            </c:spPr>
          </c:errBars>
          <c:val>
            <c:numRef>
              <c:f>'5DNPCCSS'!$J$3:$J$5</c:f>
              <c:numCache>
                <c:formatCode>General</c:formatCode>
                <c:ptCount val="3"/>
                <c:pt idx="0">
                  <c:v>0.82</c:v>
                </c:pt>
                <c:pt idx="1">
                  <c:v>1</c:v>
                </c:pt>
                <c:pt idx="2">
                  <c:v>1</c:v>
                </c:pt>
              </c:numCache>
            </c:numRef>
          </c:val>
          <c:smooth val="0"/>
          <c:extLst>
            <c:ext xmlns:c16="http://schemas.microsoft.com/office/drawing/2014/chart" uri="{C3380CC4-5D6E-409C-BE32-E72D297353CC}">
              <c16:uniqueId val="{00000002-7A32-4725-8EF2-61D0F6F33F90}"/>
            </c:ext>
          </c:extLst>
        </c:ser>
        <c:dLbls>
          <c:showLegendKey val="0"/>
          <c:showVal val="0"/>
          <c:showCatName val="0"/>
          <c:showSerName val="0"/>
          <c:showPercent val="0"/>
          <c:showBubbleSize val="0"/>
        </c:dLbls>
        <c:marker val="1"/>
        <c:smooth val="0"/>
        <c:axId val="1516802256"/>
        <c:axId val="1516800816"/>
      </c:lineChart>
      <c:catAx>
        <c:axId val="151680225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Year</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19050" cap="flat" cmpd="sng" algn="ctr">
            <a:solidFill>
              <a:schemeClr val="tx1">
                <a:lumMod val="15000"/>
                <a:lumOff val="85000"/>
              </a:schemeClr>
            </a:solidFill>
            <a:prstDash val="dash"/>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16800816"/>
        <c:crosses val="autoZero"/>
        <c:auto val="1"/>
        <c:lblAlgn val="ctr"/>
        <c:lblOffset val="100"/>
        <c:noMultiLvlLbl val="0"/>
      </c:catAx>
      <c:valAx>
        <c:axId val="1516800816"/>
        <c:scaling>
          <c:orientation val="minMax"/>
          <c:max val="5"/>
          <c:min val="-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516802256"/>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ysClr val="window" lastClr="FFFFFF"/>
    </a:solid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cked"/>
        <c:varyColors val="0"/>
        <c:ser>
          <c:idx val="0"/>
          <c:order val="0"/>
          <c:tx>
            <c:strRef>
              <c:f>SE!$B$85</c:f>
              <c:strCache>
                <c:ptCount val="1"/>
                <c:pt idx="0">
                  <c:v>Adults</c:v>
                </c:pt>
              </c:strCache>
            </c:strRef>
          </c:tx>
          <c:spPr>
            <a:ln w="28575" cap="rnd">
              <a:solidFill>
                <a:srgbClr val="2C2461"/>
              </a:solidFill>
              <a:round/>
            </a:ln>
            <a:effectLst/>
          </c:spPr>
          <c:marker>
            <c:symbol val="triangle"/>
            <c:size val="5"/>
            <c:spPr>
              <a:solidFill>
                <a:srgbClr val="2C2461"/>
              </a:solidFill>
              <a:ln w="9525">
                <a:solidFill>
                  <a:srgbClr val="2C2461"/>
                </a:solidFill>
              </a:ln>
              <a:effectLst/>
            </c:spPr>
          </c:marker>
          <c:errBars>
            <c:errDir val="y"/>
            <c:errBarType val="both"/>
            <c:errValType val="cust"/>
            <c:noEndCap val="0"/>
            <c:plus>
              <c:numRef>
                <c:f>SE!$E$86:$E$88</c:f>
                <c:numCache>
                  <c:formatCode>General</c:formatCode>
                  <c:ptCount val="3"/>
                  <c:pt idx="0">
                    <c:v>0.39513166445890485</c:v>
                  </c:pt>
                  <c:pt idx="1">
                    <c:v>0.54792584103391873</c:v>
                  </c:pt>
                  <c:pt idx="2">
                    <c:v>0.88304020293529095</c:v>
                  </c:pt>
                </c:numCache>
              </c:numRef>
            </c:plus>
            <c:minus>
              <c:numRef>
                <c:f>SE!$E$86:$E$88</c:f>
                <c:numCache>
                  <c:formatCode>General</c:formatCode>
                  <c:ptCount val="3"/>
                  <c:pt idx="0">
                    <c:v>0.39513166445890485</c:v>
                  </c:pt>
                  <c:pt idx="1">
                    <c:v>0.54792584103391873</c:v>
                  </c:pt>
                  <c:pt idx="2">
                    <c:v>0.88304020293529095</c:v>
                  </c:pt>
                </c:numCache>
              </c:numRef>
            </c:minus>
            <c:spPr>
              <a:noFill/>
              <a:ln w="9525" cap="flat" cmpd="sng" algn="ctr">
                <a:solidFill>
                  <a:schemeClr val="tx1">
                    <a:lumMod val="65000"/>
                    <a:lumOff val="35000"/>
                  </a:schemeClr>
                </a:solidFill>
                <a:round/>
              </a:ln>
              <a:effectLst/>
            </c:spPr>
          </c:errBars>
          <c:cat>
            <c:strRef>
              <c:f>SE!$A$86:$A$88</c:f>
              <c:strCache>
                <c:ptCount val="3"/>
                <c:pt idx="0">
                  <c:v>Year 1</c:v>
                </c:pt>
                <c:pt idx="1">
                  <c:v>Year 2</c:v>
                </c:pt>
                <c:pt idx="2">
                  <c:v>Year 3 </c:v>
                </c:pt>
              </c:strCache>
            </c:strRef>
          </c:cat>
          <c:val>
            <c:numRef>
              <c:f>SE!$B$86:$B$88</c:f>
              <c:numCache>
                <c:formatCode>General</c:formatCode>
                <c:ptCount val="3"/>
                <c:pt idx="0">
                  <c:v>-0.35</c:v>
                </c:pt>
                <c:pt idx="1">
                  <c:v>-0.36</c:v>
                </c:pt>
                <c:pt idx="2">
                  <c:v>-0.4</c:v>
                </c:pt>
              </c:numCache>
            </c:numRef>
          </c:val>
          <c:smooth val="0"/>
          <c:extLst>
            <c:ext xmlns:c16="http://schemas.microsoft.com/office/drawing/2014/chart" uri="{C3380CC4-5D6E-409C-BE32-E72D297353CC}">
              <c16:uniqueId val="{00000000-A005-4366-9773-E45A3E2C7A50}"/>
            </c:ext>
          </c:extLst>
        </c:ser>
        <c:ser>
          <c:idx val="3"/>
          <c:order val="3"/>
          <c:tx>
            <c:strRef>
              <c:f>SE!$F$85</c:f>
              <c:strCache>
                <c:ptCount val="1"/>
                <c:pt idx="0">
                  <c:v>Children</c:v>
                </c:pt>
              </c:strCache>
            </c:strRef>
          </c:tx>
          <c:spPr>
            <a:ln w="28575" cap="rnd">
              <a:solidFill>
                <a:srgbClr val="9763B0"/>
              </a:solidFill>
              <a:round/>
            </a:ln>
            <a:effectLst/>
          </c:spPr>
          <c:marker>
            <c:symbol val="square"/>
            <c:size val="5"/>
            <c:spPr>
              <a:solidFill>
                <a:srgbClr val="9763B0"/>
              </a:solidFill>
              <a:ln w="9525">
                <a:solidFill>
                  <a:srgbClr val="9763B0"/>
                </a:solidFill>
              </a:ln>
              <a:effectLst/>
            </c:spPr>
          </c:marker>
          <c:errBars>
            <c:errDir val="y"/>
            <c:errBarType val="both"/>
            <c:errValType val="cust"/>
            <c:noEndCap val="0"/>
            <c:plus>
              <c:numRef>
                <c:f>SE!$I$86:$I$88</c:f>
                <c:numCache>
                  <c:formatCode>General</c:formatCode>
                  <c:ptCount val="3"/>
                  <c:pt idx="0">
                    <c:v>0.53480526050766064</c:v>
                  </c:pt>
                  <c:pt idx="1">
                    <c:v>0.74022616990261547</c:v>
                  </c:pt>
                  <c:pt idx="2">
                    <c:v>0.7959947815832038</c:v>
                  </c:pt>
                </c:numCache>
              </c:numRef>
            </c:plus>
            <c:minus>
              <c:numRef>
                <c:f>SE!$I$86:$I$88</c:f>
                <c:numCache>
                  <c:formatCode>General</c:formatCode>
                  <c:ptCount val="3"/>
                  <c:pt idx="0">
                    <c:v>0.53480526050766064</c:v>
                  </c:pt>
                  <c:pt idx="1">
                    <c:v>0.74022616990261547</c:v>
                  </c:pt>
                  <c:pt idx="2">
                    <c:v>0.7959947815832038</c:v>
                  </c:pt>
                </c:numCache>
              </c:numRef>
            </c:minus>
            <c:spPr>
              <a:noFill/>
              <a:ln w="9525" cap="flat" cmpd="sng" algn="ctr">
                <a:solidFill>
                  <a:schemeClr val="tx1">
                    <a:lumMod val="65000"/>
                    <a:lumOff val="35000"/>
                  </a:schemeClr>
                </a:solidFill>
                <a:round/>
              </a:ln>
              <a:effectLst/>
            </c:spPr>
          </c:errBars>
          <c:cat>
            <c:strRef>
              <c:f>SE!$A$86:$A$88</c:f>
              <c:strCache>
                <c:ptCount val="3"/>
                <c:pt idx="0">
                  <c:v>Year 1</c:v>
                </c:pt>
                <c:pt idx="1">
                  <c:v>Year 2</c:v>
                </c:pt>
                <c:pt idx="2">
                  <c:v>Year 3 </c:v>
                </c:pt>
              </c:strCache>
            </c:strRef>
          </c:cat>
          <c:val>
            <c:numRef>
              <c:f>SE!$F$86:$F$88</c:f>
              <c:numCache>
                <c:formatCode>General</c:formatCode>
                <c:ptCount val="3"/>
                <c:pt idx="0">
                  <c:v>-0.5</c:v>
                </c:pt>
                <c:pt idx="1">
                  <c:v>0.96</c:v>
                </c:pt>
                <c:pt idx="2">
                  <c:v>1.08</c:v>
                </c:pt>
              </c:numCache>
            </c:numRef>
          </c:val>
          <c:smooth val="0"/>
          <c:extLst>
            <c:ext xmlns:c16="http://schemas.microsoft.com/office/drawing/2014/chart" uri="{C3380CC4-5D6E-409C-BE32-E72D297353CC}">
              <c16:uniqueId val="{00000001-A005-4366-9773-E45A3E2C7A50}"/>
            </c:ext>
          </c:extLst>
        </c:ser>
        <c:dLbls>
          <c:showLegendKey val="0"/>
          <c:showVal val="0"/>
          <c:showCatName val="0"/>
          <c:showSerName val="0"/>
          <c:showPercent val="0"/>
          <c:showBubbleSize val="0"/>
        </c:dLbls>
        <c:marker val="1"/>
        <c:smooth val="0"/>
        <c:axId val="1643322623"/>
        <c:axId val="1643303903"/>
        <c:extLst>
          <c:ext xmlns:c15="http://schemas.microsoft.com/office/drawing/2012/chart" uri="{02D57815-91ED-43cb-92C2-25804820EDAC}">
            <c15:filteredLineSeries>
              <c15:ser>
                <c:idx val="1"/>
                <c:order val="1"/>
                <c:tx>
                  <c:strRef>
                    <c:extLst>
                      <c:ext uri="{02D57815-91ED-43cb-92C2-25804820EDAC}">
                        <c15:formulaRef>
                          <c15:sqref>SE!$C$85</c15:sqref>
                        </c15:formulaRef>
                      </c:ext>
                    </c:extLst>
                    <c:strCache>
                      <c:ptCount val="1"/>
                      <c:pt idx="0">
                        <c:v>n</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extLst>
                      <c:ext uri="{02D57815-91ED-43cb-92C2-25804820EDAC}">
                        <c15:formulaRef>
                          <c15:sqref>SE!$A$86:$A$88</c15:sqref>
                        </c15:formulaRef>
                      </c:ext>
                    </c:extLst>
                    <c:strCache>
                      <c:ptCount val="3"/>
                      <c:pt idx="0">
                        <c:v>Year 1</c:v>
                      </c:pt>
                      <c:pt idx="1">
                        <c:v>Year 2</c:v>
                      </c:pt>
                      <c:pt idx="2">
                        <c:v>Year 3 </c:v>
                      </c:pt>
                    </c:strCache>
                  </c:strRef>
                </c:cat>
                <c:val>
                  <c:numRef>
                    <c:extLst>
                      <c:ext uri="{02D57815-91ED-43cb-92C2-25804820EDAC}">
                        <c15:formulaRef>
                          <c15:sqref>SE!$C$86:$C$88</c15:sqref>
                        </c15:formulaRef>
                      </c:ext>
                    </c:extLst>
                    <c:numCache>
                      <c:formatCode>General</c:formatCode>
                      <c:ptCount val="3"/>
                      <c:pt idx="0">
                        <c:v>31</c:v>
                      </c:pt>
                      <c:pt idx="1">
                        <c:v>22</c:v>
                      </c:pt>
                      <c:pt idx="2">
                        <c:v>15</c:v>
                      </c:pt>
                    </c:numCache>
                  </c:numRef>
                </c:val>
                <c:smooth val="0"/>
                <c:extLst>
                  <c:ext xmlns:c16="http://schemas.microsoft.com/office/drawing/2014/chart" uri="{C3380CC4-5D6E-409C-BE32-E72D297353CC}">
                    <c16:uniqueId val="{00000002-A005-4366-9773-E45A3E2C7A50}"/>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SE!$D$85</c15:sqref>
                        </c15:formulaRef>
                      </c:ext>
                    </c:extLst>
                    <c:strCache>
                      <c:ptCount val="1"/>
                      <c:pt idx="0">
                        <c:v>Std Dev</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extLst xmlns:c15="http://schemas.microsoft.com/office/drawing/2012/chart">
                      <c:ext xmlns:c15="http://schemas.microsoft.com/office/drawing/2012/chart" uri="{02D57815-91ED-43cb-92C2-25804820EDAC}">
                        <c15:formulaRef>
                          <c15:sqref>SE!$A$86:$A$88</c15:sqref>
                        </c15:formulaRef>
                      </c:ext>
                    </c:extLst>
                    <c:strCache>
                      <c:ptCount val="3"/>
                      <c:pt idx="0">
                        <c:v>Year 1</c:v>
                      </c:pt>
                      <c:pt idx="1">
                        <c:v>Year 2</c:v>
                      </c:pt>
                      <c:pt idx="2">
                        <c:v>Year 3 </c:v>
                      </c:pt>
                    </c:strCache>
                  </c:strRef>
                </c:cat>
                <c:val>
                  <c:numRef>
                    <c:extLst xmlns:c15="http://schemas.microsoft.com/office/drawing/2012/chart">
                      <c:ext xmlns:c15="http://schemas.microsoft.com/office/drawing/2012/chart" uri="{02D57815-91ED-43cb-92C2-25804820EDAC}">
                        <c15:formulaRef>
                          <c15:sqref>SE!$D$86:$D$88</c15:sqref>
                        </c15:formulaRef>
                      </c:ext>
                    </c:extLst>
                    <c:numCache>
                      <c:formatCode>General</c:formatCode>
                      <c:ptCount val="3"/>
                      <c:pt idx="0">
                        <c:v>2.2000000000000002</c:v>
                      </c:pt>
                      <c:pt idx="1">
                        <c:v>2.57</c:v>
                      </c:pt>
                      <c:pt idx="2">
                        <c:v>3.42</c:v>
                      </c:pt>
                    </c:numCache>
                  </c:numRef>
                </c:val>
                <c:smooth val="0"/>
                <c:extLst xmlns:c15="http://schemas.microsoft.com/office/drawing/2012/chart">
                  <c:ext xmlns:c16="http://schemas.microsoft.com/office/drawing/2014/chart" uri="{C3380CC4-5D6E-409C-BE32-E72D297353CC}">
                    <c16:uniqueId val="{00000003-A005-4366-9773-E45A3E2C7A50}"/>
                  </c:ext>
                </c:extLst>
              </c15:ser>
            </c15:filteredLineSeries>
            <c15:filteredLineSeries>
              <c15:ser>
                <c:idx val="4"/>
                <c:order val="4"/>
                <c:tx>
                  <c:strRef>
                    <c:extLst xmlns:c15="http://schemas.microsoft.com/office/drawing/2012/chart">
                      <c:ext xmlns:c15="http://schemas.microsoft.com/office/drawing/2012/chart" uri="{02D57815-91ED-43cb-92C2-25804820EDAC}">
                        <c15:formulaRef>
                          <c15:sqref>SE!$G$85</c15:sqref>
                        </c15:formulaRef>
                      </c:ext>
                    </c:extLst>
                    <c:strCache>
                      <c:ptCount val="1"/>
                      <c:pt idx="0">
                        <c:v>n</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strRef>
                    <c:extLst xmlns:c15="http://schemas.microsoft.com/office/drawing/2012/chart">
                      <c:ext xmlns:c15="http://schemas.microsoft.com/office/drawing/2012/chart" uri="{02D57815-91ED-43cb-92C2-25804820EDAC}">
                        <c15:formulaRef>
                          <c15:sqref>SE!$A$86:$A$88</c15:sqref>
                        </c15:formulaRef>
                      </c:ext>
                    </c:extLst>
                    <c:strCache>
                      <c:ptCount val="3"/>
                      <c:pt idx="0">
                        <c:v>Year 1</c:v>
                      </c:pt>
                      <c:pt idx="1">
                        <c:v>Year 2</c:v>
                      </c:pt>
                      <c:pt idx="2">
                        <c:v>Year 3 </c:v>
                      </c:pt>
                    </c:strCache>
                  </c:strRef>
                </c:cat>
                <c:val>
                  <c:numRef>
                    <c:extLst xmlns:c15="http://schemas.microsoft.com/office/drawing/2012/chart">
                      <c:ext xmlns:c15="http://schemas.microsoft.com/office/drawing/2012/chart" uri="{02D57815-91ED-43cb-92C2-25804820EDAC}">
                        <c15:formulaRef>
                          <c15:sqref>SE!$G$86:$G$88</c15:sqref>
                        </c15:formulaRef>
                      </c:ext>
                    </c:extLst>
                    <c:numCache>
                      <c:formatCode>General</c:formatCode>
                      <c:ptCount val="3"/>
                      <c:pt idx="0">
                        <c:v>24</c:v>
                      </c:pt>
                      <c:pt idx="1">
                        <c:v>23</c:v>
                      </c:pt>
                      <c:pt idx="2">
                        <c:v>13</c:v>
                      </c:pt>
                    </c:numCache>
                  </c:numRef>
                </c:val>
                <c:smooth val="0"/>
                <c:extLst xmlns:c15="http://schemas.microsoft.com/office/drawing/2012/chart">
                  <c:ext xmlns:c16="http://schemas.microsoft.com/office/drawing/2014/chart" uri="{C3380CC4-5D6E-409C-BE32-E72D297353CC}">
                    <c16:uniqueId val="{00000004-A005-4366-9773-E45A3E2C7A50}"/>
                  </c:ext>
                </c:extLst>
              </c15:ser>
            </c15:filteredLineSeries>
            <c15:filteredLineSeries>
              <c15:ser>
                <c:idx val="5"/>
                <c:order val="5"/>
                <c:tx>
                  <c:strRef>
                    <c:extLst xmlns:c15="http://schemas.microsoft.com/office/drawing/2012/chart">
                      <c:ext xmlns:c15="http://schemas.microsoft.com/office/drawing/2012/chart" uri="{02D57815-91ED-43cb-92C2-25804820EDAC}">
                        <c15:formulaRef>
                          <c15:sqref>SE!$H$85</c15:sqref>
                        </c15:formulaRef>
                      </c:ext>
                    </c:extLst>
                    <c:strCache>
                      <c:ptCount val="1"/>
                      <c:pt idx="0">
                        <c:v>Std Dev</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cat>
                  <c:strRef>
                    <c:extLst xmlns:c15="http://schemas.microsoft.com/office/drawing/2012/chart">
                      <c:ext xmlns:c15="http://schemas.microsoft.com/office/drawing/2012/chart" uri="{02D57815-91ED-43cb-92C2-25804820EDAC}">
                        <c15:formulaRef>
                          <c15:sqref>SE!$A$86:$A$88</c15:sqref>
                        </c15:formulaRef>
                      </c:ext>
                    </c:extLst>
                    <c:strCache>
                      <c:ptCount val="3"/>
                      <c:pt idx="0">
                        <c:v>Year 1</c:v>
                      </c:pt>
                      <c:pt idx="1">
                        <c:v>Year 2</c:v>
                      </c:pt>
                      <c:pt idx="2">
                        <c:v>Year 3 </c:v>
                      </c:pt>
                    </c:strCache>
                  </c:strRef>
                </c:cat>
                <c:val>
                  <c:numRef>
                    <c:extLst xmlns:c15="http://schemas.microsoft.com/office/drawing/2012/chart">
                      <c:ext xmlns:c15="http://schemas.microsoft.com/office/drawing/2012/chart" uri="{02D57815-91ED-43cb-92C2-25804820EDAC}">
                        <c15:formulaRef>
                          <c15:sqref>SE!$H$86:$H$88</c15:sqref>
                        </c15:formulaRef>
                      </c:ext>
                    </c:extLst>
                    <c:numCache>
                      <c:formatCode>General</c:formatCode>
                      <c:ptCount val="3"/>
                      <c:pt idx="0">
                        <c:v>2.62</c:v>
                      </c:pt>
                      <c:pt idx="1">
                        <c:v>3.55</c:v>
                      </c:pt>
                      <c:pt idx="2">
                        <c:v>2.87</c:v>
                      </c:pt>
                    </c:numCache>
                  </c:numRef>
                </c:val>
                <c:smooth val="0"/>
                <c:extLst xmlns:c15="http://schemas.microsoft.com/office/drawing/2012/chart">
                  <c:ext xmlns:c16="http://schemas.microsoft.com/office/drawing/2014/chart" uri="{C3380CC4-5D6E-409C-BE32-E72D297353CC}">
                    <c16:uniqueId val="{00000005-A005-4366-9773-E45A3E2C7A50}"/>
                  </c:ext>
                </c:extLst>
              </c15:ser>
            </c15:filteredLineSeries>
          </c:ext>
        </c:extLst>
      </c:lineChart>
      <c:catAx>
        <c:axId val="1643322623"/>
        <c:scaling>
          <c:orientation val="minMax"/>
        </c:scaling>
        <c:delete val="0"/>
        <c:axPos val="b"/>
        <c:numFmt formatCode="General" sourceLinked="1"/>
        <c:majorTickMark val="none"/>
        <c:minorTickMark val="none"/>
        <c:tickLblPos val="nextTo"/>
        <c:spPr>
          <a:noFill/>
          <a:ln w="19050" cap="flat" cmpd="sng" algn="ctr">
            <a:solidFill>
              <a:schemeClr val="tx1">
                <a:lumMod val="15000"/>
                <a:lumOff val="85000"/>
              </a:schemeClr>
            </a:solidFill>
            <a:prstDash val="dash"/>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643303903"/>
        <c:crosses val="autoZero"/>
        <c:auto val="1"/>
        <c:lblAlgn val="ctr"/>
        <c:lblOffset val="100"/>
        <c:noMultiLvlLbl val="0"/>
      </c:catAx>
      <c:valAx>
        <c:axId val="1643303903"/>
        <c:scaling>
          <c:orientation val="minMax"/>
          <c:max val="3"/>
          <c:min val="-3"/>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643322623"/>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solidFill>
      <a:sysClr val="window" lastClr="FFFFFF"/>
    </a:solid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cked"/>
        <c:varyColors val="0"/>
        <c:ser>
          <c:idx val="0"/>
          <c:order val="0"/>
          <c:tx>
            <c:strRef>
              <c:f>SE!$B$61</c:f>
              <c:strCache>
                <c:ptCount val="1"/>
                <c:pt idx="0">
                  <c:v>Adults</c:v>
                </c:pt>
              </c:strCache>
            </c:strRef>
          </c:tx>
          <c:spPr>
            <a:ln w="28575" cap="rnd">
              <a:solidFill>
                <a:srgbClr val="2C2461"/>
              </a:solidFill>
              <a:round/>
            </a:ln>
            <a:effectLst/>
          </c:spPr>
          <c:marker>
            <c:symbol val="triangle"/>
            <c:size val="5"/>
            <c:spPr>
              <a:solidFill>
                <a:srgbClr val="2C2461"/>
              </a:solidFill>
              <a:ln w="9525">
                <a:solidFill>
                  <a:srgbClr val="2C2461"/>
                </a:solidFill>
              </a:ln>
              <a:effectLst/>
            </c:spPr>
          </c:marker>
          <c:errBars>
            <c:errDir val="y"/>
            <c:errBarType val="both"/>
            <c:errValType val="cust"/>
            <c:noEndCap val="0"/>
            <c:plus>
              <c:numRef>
                <c:f>SE!$E$62:$E$64</c:f>
                <c:numCache>
                  <c:formatCode>General</c:formatCode>
                  <c:ptCount val="3"/>
                  <c:pt idx="0">
                    <c:v>0.5316316939992537</c:v>
                  </c:pt>
                  <c:pt idx="1">
                    <c:v>0.58416996281437261</c:v>
                  </c:pt>
                  <c:pt idx="2">
                    <c:v>1.1334931259900372</c:v>
                  </c:pt>
                </c:numCache>
                <c:extLst/>
              </c:numRef>
            </c:plus>
            <c:minus>
              <c:numRef>
                <c:f>SE!$E$62:$E$64</c:f>
                <c:numCache>
                  <c:formatCode>General</c:formatCode>
                  <c:ptCount val="3"/>
                  <c:pt idx="0">
                    <c:v>0.5316316939992537</c:v>
                  </c:pt>
                  <c:pt idx="1">
                    <c:v>0.58416996281437261</c:v>
                  </c:pt>
                  <c:pt idx="2">
                    <c:v>1.1334931259900372</c:v>
                  </c:pt>
                </c:numCache>
                <c:extLst/>
              </c:numRef>
            </c:minus>
            <c:spPr>
              <a:noFill/>
              <a:ln w="9525" cap="flat" cmpd="sng" algn="ctr">
                <a:solidFill>
                  <a:schemeClr val="tx1">
                    <a:lumMod val="65000"/>
                    <a:lumOff val="35000"/>
                  </a:schemeClr>
                </a:solidFill>
                <a:round/>
              </a:ln>
              <a:effectLst/>
            </c:spPr>
          </c:errBars>
          <c:cat>
            <c:strRef>
              <c:f>SE!$A$62:$A$64</c:f>
              <c:strCache>
                <c:ptCount val="3"/>
                <c:pt idx="0">
                  <c:v>Year 1</c:v>
                </c:pt>
                <c:pt idx="1">
                  <c:v>Year 2</c:v>
                </c:pt>
                <c:pt idx="2">
                  <c:v>Year 3 </c:v>
                </c:pt>
              </c:strCache>
              <c:extLst/>
            </c:strRef>
          </c:cat>
          <c:val>
            <c:numRef>
              <c:f>SE!$B$62:$B$64</c:f>
              <c:numCache>
                <c:formatCode>General</c:formatCode>
                <c:ptCount val="3"/>
                <c:pt idx="0">
                  <c:v>-0.16</c:v>
                </c:pt>
                <c:pt idx="1">
                  <c:v>-0.09</c:v>
                </c:pt>
                <c:pt idx="2">
                  <c:v>-0.33</c:v>
                </c:pt>
              </c:numCache>
              <c:extLst/>
            </c:numRef>
          </c:val>
          <c:smooth val="0"/>
          <c:extLst>
            <c:ext xmlns:c16="http://schemas.microsoft.com/office/drawing/2014/chart" uri="{C3380CC4-5D6E-409C-BE32-E72D297353CC}">
              <c16:uniqueId val="{00000000-5A6A-47DE-B7B0-976902A6FFD8}"/>
            </c:ext>
          </c:extLst>
        </c:ser>
        <c:ser>
          <c:idx val="3"/>
          <c:order val="3"/>
          <c:tx>
            <c:strRef>
              <c:f>SE!$F$61</c:f>
              <c:strCache>
                <c:ptCount val="1"/>
                <c:pt idx="0">
                  <c:v>Children</c:v>
                </c:pt>
              </c:strCache>
            </c:strRef>
          </c:tx>
          <c:spPr>
            <a:ln w="28575" cap="rnd">
              <a:solidFill>
                <a:srgbClr val="9763B0"/>
              </a:solidFill>
              <a:round/>
            </a:ln>
            <a:effectLst/>
          </c:spPr>
          <c:marker>
            <c:symbol val="square"/>
            <c:size val="5"/>
            <c:spPr>
              <a:solidFill>
                <a:srgbClr val="9763B0"/>
              </a:solidFill>
              <a:ln w="9525">
                <a:solidFill>
                  <a:srgbClr val="9763B0"/>
                </a:solidFill>
              </a:ln>
              <a:effectLst/>
            </c:spPr>
          </c:marker>
          <c:errBars>
            <c:errDir val="y"/>
            <c:errBarType val="both"/>
            <c:errValType val="cust"/>
            <c:noEndCap val="0"/>
            <c:plus>
              <c:numRef>
                <c:f>SE!$I$62:$I$64</c:f>
                <c:numCache>
                  <c:formatCode>General</c:formatCode>
                  <c:ptCount val="3"/>
                  <c:pt idx="0">
                    <c:v>0.65523850619450019</c:v>
                  </c:pt>
                  <c:pt idx="1">
                    <c:v>0.91329313356998754</c:v>
                  </c:pt>
                  <c:pt idx="2">
                    <c:v>1.0040073551676647</c:v>
                  </c:pt>
                </c:numCache>
                <c:extLst/>
              </c:numRef>
            </c:plus>
            <c:minus>
              <c:numRef>
                <c:f>SE!$I$62:$I$64</c:f>
                <c:numCache>
                  <c:formatCode>General</c:formatCode>
                  <c:ptCount val="3"/>
                  <c:pt idx="0">
                    <c:v>0.65523850619450019</c:v>
                  </c:pt>
                  <c:pt idx="1">
                    <c:v>0.91329313356998754</c:v>
                  </c:pt>
                  <c:pt idx="2">
                    <c:v>1.0040073551676647</c:v>
                  </c:pt>
                </c:numCache>
                <c:extLst/>
              </c:numRef>
            </c:minus>
            <c:spPr>
              <a:noFill/>
              <a:ln w="9525" cap="flat" cmpd="sng" algn="ctr">
                <a:solidFill>
                  <a:schemeClr val="tx1">
                    <a:lumMod val="65000"/>
                    <a:lumOff val="35000"/>
                  </a:schemeClr>
                </a:solidFill>
                <a:round/>
              </a:ln>
              <a:effectLst/>
            </c:spPr>
          </c:errBars>
          <c:cat>
            <c:strRef>
              <c:f>SE!$A$62:$A$64</c:f>
              <c:strCache>
                <c:ptCount val="3"/>
                <c:pt idx="0">
                  <c:v>Year 1</c:v>
                </c:pt>
                <c:pt idx="1">
                  <c:v>Year 2</c:v>
                </c:pt>
                <c:pt idx="2">
                  <c:v>Year 3 </c:v>
                </c:pt>
              </c:strCache>
              <c:extLst/>
            </c:strRef>
          </c:cat>
          <c:val>
            <c:numRef>
              <c:f>SE!$F$62:$F$64</c:f>
              <c:numCache>
                <c:formatCode>General</c:formatCode>
                <c:ptCount val="3"/>
                <c:pt idx="0">
                  <c:v>-0.63</c:v>
                </c:pt>
                <c:pt idx="1">
                  <c:v>1.04</c:v>
                </c:pt>
                <c:pt idx="2">
                  <c:v>0.92</c:v>
                </c:pt>
              </c:numCache>
              <c:extLst/>
            </c:numRef>
          </c:val>
          <c:smooth val="0"/>
          <c:extLst>
            <c:ext xmlns:c16="http://schemas.microsoft.com/office/drawing/2014/chart" uri="{C3380CC4-5D6E-409C-BE32-E72D297353CC}">
              <c16:uniqueId val="{00000001-5A6A-47DE-B7B0-976902A6FFD8}"/>
            </c:ext>
          </c:extLst>
        </c:ser>
        <c:dLbls>
          <c:showLegendKey val="0"/>
          <c:showVal val="0"/>
          <c:showCatName val="0"/>
          <c:showSerName val="0"/>
          <c:showPercent val="0"/>
          <c:showBubbleSize val="0"/>
        </c:dLbls>
        <c:marker val="1"/>
        <c:smooth val="0"/>
        <c:axId val="1825414784"/>
        <c:axId val="1825419584"/>
        <c:extLst>
          <c:ext xmlns:c15="http://schemas.microsoft.com/office/drawing/2012/chart" uri="{02D57815-91ED-43cb-92C2-25804820EDAC}">
            <c15:filteredLineSeries>
              <c15:ser>
                <c:idx val="1"/>
                <c:order val="1"/>
                <c:tx>
                  <c:strRef>
                    <c:extLst>
                      <c:ext uri="{02D57815-91ED-43cb-92C2-25804820EDAC}">
                        <c15:formulaRef>
                          <c15:sqref>SE!$C$61</c15:sqref>
                        </c15:formulaRef>
                      </c:ext>
                    </c:extLst>
                    <c:strCache>
                      <c:ptCount val="1"/>
                      <c:pt idx="0">
                        <c:v>n</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extLst>
                      <c:ext uri="{02D57815-91ED-43cb-92C2-25804820EDAC}">
                        <c15:formulaRef>
                          <c15:sqref>SE!$A$62:$A$64</c15:sqref>
                        </c15:formulaRef>
                      </c:ext>
                    </c:extLst>
                    <c:strCache>
                      <c:ptCount val="3"/>
                      <c:pt idx="0">
                        <c:v>Year 1</c:v>
                      </c:pt>
                      <c:pt idx="1">
                        <c:v>Year 2</c:v>
                      </c:pt>
                      <c:pt idx="2">
                        <c:v>Year 3 </c:v>
                      </c:pt>
                    </c:strCache>
                  </c:strRef>
                </c:cat>
                <c:val>
                  <c:numRef>
                    <c:extLst>
                      <c:ext uri="{02D57815-91ED-43cb-92C2-25804820EDAC}">
                        <c15:formulaRef>
                          <c15:sqref>SE!$C$62:$C$64</c15:sqref>
                        </c15:formulaRef>
                      </c:ext>
                    </c:extLst>
                    <c:numCache>
                      <c:formatCode>General</c:formatCode>
                      <c:ptCount val="3"/>
                      <c:pt idx="0">
                        <c:v>31</c:v>
                      </c:pt>
                      <c:pt idx="1">
                        <c:v>22</c:v>
                      </c:pt>
                      <c:pt idx="2">
                        <c:v>15</c:v>
                      </c:pt>
                    </c:numCache>
                  </c:numRef>
                </c:val>
                <c:smooth val="0"/>
                <c:extLst>
                  <c:ext xmlns:c16="http://schemas.microsoft.com/office/drawing/2014/chart" uri="{C3380CC4-5D6E-409C-BE32-E72D297353CC}">
                    <c16:uniqueId val="{00000002-5A6A-47DE-B7B0-976902A6FFD8}"/>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SE!$D$61</c15:sqref>
                        </c15:formulaRef>
                      </c:ext>
                    </c:extLst>
                    <c:strCache>
                      <c:ptCount val="1"/>
                      <c:pt idx="0">
                        <c:v>Std Dev</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extLst xmlns:c15="http://schemas.microsoft.com/office/drawing/2012/chart">
                      <c:ext xmlns:c15="http://schemas.microsoft.com/office/drawing/2012/chart" uri="{02D57815-91ED-43cb-92C2-25804820EDAC}">
                        <c15:formulaRef>
                          <c15:sqref>SE!$A$62:$A$64</c15:sqref>
                        </c15:formulaRef>
                      </c:ext>
                    </c:extLst>
                    <c:strCache>
                      <c:ptCount val="3"/>
                      <c:pt idx="0">
                        <c:v>Year 1</c:v>
                      </c:pt>
                      <c:pt idx="1">
                        <c:v>Year 2</c:v>
                      </c:pt>
                      <c:pt idx="2">
                        <c:v>Year 3 </c:v>
                      </c:pt>
                    </c:strCache>
                  </c:strRef>
                </c:cat>
                <c:val>
                  <c:numRef>
                    <c:extLst xmlns:c15="http://schemas.microsoft.com/office/drawing/2012/chart">
                      <c:ext xmlns:c15="http://schemas.microsoft.com/office/drawing/2012/chart" uri="{02D57815-91ED-43cb-92C2-25804820EDAC}">
                        <c15:formulaRef>
                          <c15:sqref>SE!$D$62:$D$64</c15:sqref>
                        </c15:formulaRef>
                      </c:ext>
                    </c:extLst>
                    <c:numCache>
                      <c:formatCode>General</c:formatCode>
                      <c:ptCount val="3"/>
                      <c:pt idx="0">
                        <c:v>2.96</c:v>
                      </c:pt>
                      <c:pt idx="1">
                        <c:v>2.74</c:v>
                      </c:pt>
                      <c:pt idx="2">
                        <c:v>4.3899999999999997</c:v>
                      </c:pt>
                    </c:numCache>
                  </c:numRef>
                </c:val>
                <c:smooth val="0"/>
                <c:extLst xmlns:c15="http://schemas.microsoft.com/office/drawing/2012/chart">
                  <c:ext xmlns:c16="http://schemas.microsoft.com/office/drawing/2014/chart" uri="{C3380CC4-5D6E-409C-BE32-E72D297353CC}">
                    <c16:uniqueId val="{00000003-5A6A-47DE-B7B0-976902A6FFD8}"/>
                  </c:ext>
                </c:extLst>
              </c15:ser>
            </c15:filteredLineSeries>
            <c15:filteredLineSeries>
              <c15:ser>
                <c:idx val="4"/>
                <c:order val="4"/>
                <c:tx>
                  <c:strRef>
                    <c:extLst xmlns:c15="http://schemas.microsoft.com/office/drawing/2012/chart">
                      <c:ext xmlns:c15="http://schemas.microsoft.com/office/drawing/2012/chart" uri="{02D57815-91ED-43cb-92C2-25804820EDAC}">
                        <c15:formulaRef>
                          <c15:sqref>SE!$G$61</c15:sqref>
                        </c15:formulaRef>
                      </c:ext>
                    </c:extLst>
                    <c:strCache>
                      <c:ptCount val="1"/>
                      <c:pt idx="0">
                        <c:v>n</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strRef>
                    <c:extLst xmlns:c15="http://schemas.microsoft.com/office/drawing/2012/chart">
                      <c:ext xmlns:c15="http://schemas.microsoft.com/office/drawing/2012/chart" uri="{02D57815-91ED-43cb-92C2-25804820EDAC}">
                        <c15:formulaRef>
                          <c15:sqref>SE!$A$62:$A$64</c15:sqref>
                        </c15:formulaRef>
                      </c:ext>
                    </c:extLst>
                    <c:strCache>
                      <c:ptCount val="3"/>
                      <c:pt idx="0">
                        <c:v>Year 1</c:v>
                      </c:pt>
                      <c:pt idx="1">
                        <c:v>Year 2</c:v>
                      </c:pt>
                      <c:pt idx="2">
                        <c:v>Year 3 </c:v>
                      </c:pt>
                    </c:strCache>
                  </c:strRef>
                </c:cat>
                <c:val>
                  <c:numRef>
                    <c:extLst xmlns:c15="http://schemas.microsoft.com/office/drawing/2012/chart">
                      <c:ext xmlns:c15="http://schemas.microsoft.com/office/drawing/2012/chart" uri="{02D57815-91ED-43cb-92C2-25804820EDAC}">
                        <c15:formulaRef>
                          <c15:sqref>SE!$G$62:$G$64</c15:sqref>
                        </c15:formulaRef>
                      </c:ext>
                    </c:extLst>
                    <c:numCache>
                      <c:formatCode>General</c:formatCode>
                      <c:ptCount val="3"/>
                      <c:pt idx="0">
                        <c:v>24</c:v>
                      </c:pt>
                      <c:pt idx="1">
                        <c:v>23</c:v>
                      </c:pt>
                      <c:pt idx="2">
                        <c:v>13</c:v>
                      </c:pt>
                    </c:numCache>
                  </c:numRef>
                </c:val>
                <c:smooth val="0"/>
                <c:extLst xmlns:c15="http://schemas.microsoft.com/office/drawing/2012/chart">
                  <c:ext xmlns:c16="http://schemas.microsoft.com/office/drawing/2014/chart" uri="{C3380CC4-5D6E-409C-BE32-E72D297353CC}">
                    <c16:uniqueId val="{00000004-5A6A-47DE-B7B0-976902A6FFD8}"/>
                  </c:ext>
                </c:extLst>
              </c15:ser>
            </c15:filteredLineSeries>
            <c15:filteredLineSeries>
              <c15:ser>
                <c:idx val="5"/>
                <c:order val="5"/>
                <c:tx>
                  <c:strRef>
                    <c:extLst xmlns:c15="http://schemas.microsoft.com/office/drawing/2012/chart">
                      <c:ext xmlns:c15="http://schemas.microsoft.com/office/drawing/2012/chart" uri="{02D57815-91ED-43cb-92C2-25804820EDAC}">
                        <c15:formulaRef>
                          <c15:sqref>SE!$H$61</c15:sqref>
                        </c15:formulaRef>
                      </c:ext>
                    </c:extLst>
                    <c:strCache>
                      <c:ptCount val="1"/>
                      <c:pt idx="0">
                        <c:v>Std Dev</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cat>
                  <c:strRef>
                    <c:extLst xmlns:c15="http://schemas.microsoft.com/office/drawing/2012/chart">
                      <c:ext xmlns:c15="http://schemas.microsoft.com/office/drawing/2012/chart" uri="{02D57815-91ED-43cb-92C2-25804820EDAC}">
                        <c15:formulaRef>
                          <c15:sqref>SE!$A$62:$A$64</c15:sqref>
                        </c15:formulaRef>
                      </c:ext>
                    </c:extLst>
                    <c:strCache>
                      <c:ptCount val="3"/>
                      <c:pt idx="0">
                        <c:v>Year 1</c:v>
                      </c:pt>
                      <c:pt idx="1">
                        <c:v>Year 2</c:v>
                      </c:pt>
                      <c:pt idx="2">
                        <c:v>Year 3 </c:v>
                      </c:pt>
                    </c:strCache>
                  </c:strRef>
                </c:cat>
                <c:val>
                  <c:numRef>
                    <c:extLst xmlns:c15="http://schemas.microsoft.com/office/drawing/2012/chart">
                      <c:ext xmlns:c15="http://schemas.microsoft.com/office/drawing/2012/chart" uri="{02D57815-91ED-43cb-92C2-25804820EDAC}">
                        <c15:formulaRef>
                          <c15:sqref>SE!$H$62:$H$64</c15:sqref>
                        </c15:formulaRef>
                      </c:ext>
                    </c:extLst>
                    <c:numCache>
                      <c:formatCode>General</c:formatCode>
                      <c:ptCount val="3"/>
                      <c:pt idx="0">
                        <c:v>3.21</c:v>
                      </c:pt>
                      <c:pt idx="1">
                        <c:v>4.38</c:v>
                      </c:pt>
                      <c:pt idx="2">
                        <c:v>3.62</c:v>
                      </c:pt>
                    </c:numCache>
                  </c:numRef>
                </c:val>
                <c:smooth val="0"/>
                <c:extLst xmlns:c15="http://schemas.microsoft.com/office/drawing/2012/chart">
                  <c:ext xmlns:c16="http://schemas.microsoft.com/office/drawing/2014/chart" uri="{C3380CC4-5D6E-409C-BE32-E72D297353CC}">
                    <c16:uniqueId val="{00000005-5A6A-47DE-B7B0-976902A6FFD8}"/>
                  </c:ext>
                </c:extLst>
              </c15:ser>
            </c15:filteredLineSeries>
          </c:ext>
        </c:extLst>
      </c:lineChart>
      <c:catAx>
        <c:axId val="1825414784"/>
        <c:scaling>
          <c:orientation val="minMax"/>
        </c:scaling>
        <c:delete val="0"/>
        <c:axPos val="b"/>
        <c:numFmt formatCode="General" sourceLinked="1"/>
        <c:majorTickMark val="none"/>
        <c:minorTickMark val="none"/>
        <c:tickLblPos val="nextTo"/>
        <c:spPr>
          <a:noFill/>
          <a:ln w="19050" cap="flat" cmpd="sng" algn="ctr">
            <a:solidFill>
              <a:schemeClr val="tx1">
                <a:lumMod val="15000"/>
                <a:lumOff val="85000"/>
              </a:schemeClr>
            </a:solidFill>
            <a:prstDash val="dash"/>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825419584"/>
        <c:crosses val="autoZero"/>
        <c:auto val="1"/>
        <c:lblAlgn val="ctr"/>
        <c:lblOffset val="100"/>
        <c:noMultiLvlLbl val="0"/>
      </c:catAx>
      <c:valAx>
        <c:axId val="1825419584"/>
        <c:scaling>
          <c:orientation val="minMax"/>
          <c:max val="3"/>
          <c:min val="-3"/>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82541478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solidFill>
      <a:sysClr val="window" lastClr="FFFFFF"/>
    </a:solid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P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5AF4AD-6904-4D10-BD2B-DB2DA094B339}" type="datetimeFigureOut">
              <a:rPr lang="pt-PT" smtClean="0"/>
              <a:t>09/07/2025</a:t>
            </a:fld>
            <a:endParaRPr lang="pt-PT"/>
          </a:p>
        </p:txBody>
      </p:sp>
      <p:sp>
        <p:nvSpPr>
          <p:cNvPr id="4" name="Slide Image Placeholder 3"/>
          <p:cNvSpPr>
            <a:spLocks noGrp="1" noRot="1" noChangeAspect="1"/>
          </p:cNvSpPr>
          <p:nvPr>
            <p:ph type="sldImg" idx="2"/>
          </p:nvPr>
        </p:nvSpPr>
        <p:spPr>
          <a:xfrm>
            <a:off x="2400300" y="1143000"/>
            <a:ext cx="2057400" cy="3086100"/>
          </a:xfrm>
          <a:prstGeom prst="rect">
            <a:avLst/>
          </a:prstGeom>
          <a:noFill/>
          <a:ln w="12700">
            <a:solidFill>
              <a:prstClr val="black"/>
            </a:solidFill>
          </a:ln>
        </p:spPr>
        <p:txBody>
          <a:bodyPr vert="horz" lIns="91440" tIns="45720" rIns="91440" bIns="45720" rtlCol="0" anchor="ctr"/>
          <a:lstStyle/>
          <a:p>
            <a:endParaRPr lang="pt-P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P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1E5BC4-363C-4FFB-B3AB-A5C325D349C2}" type="slidenum">
              <a:rPr lang="pt-PT" smtClean="0"/>
              <a:t>‹#›</a:t>
            </a:fld>
            <a:endParaRPr lang="pt-PT"/>
          </a:p>
        </p:txBody>
      </p:sp>
    </p:spTree>
    <p:extLst>
      <p:ext uri="{BB962C8B-B14F-4D97-AF65-F5344CB8AC3E}">
        <p14:creationId xmlns:p14="http://schemas.microsoft.com/office/powerpoint/2010/main" val="2254893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5920" y="5387342"/>
            <a:ext cx="18653760" cy="11460480"/>
          </a:xfrm>
        </p:spPr>
        <p:txBody>
          <a:bodyPr anchor="b"/>
          <a:lstStyle>
            <a:lvl1pPr algn="ctr">
              <a:defRPr sz="14400"/>
            </a:lvl1pPr>
          </a:lstStyle>
          <a:p>
            <a:r>
              <a:rPr lang="en-US"/>
              <a:t>Click to edit Master title style</a:t>
            </a:r>
            <a:endParaRPr lang="en-US" dirty="0"/>
          </a:p>
        </p:txBody>
      </p:sp>
      <p:sp>
        <p:nvSpPr>
          <p:cNvPr id="3" name="Subtitle 2"/>
          <p:cNvSpPr>
            <a:spLocks noGrp="1"/>
          </p:cNvSpPr>
          <p:nvPr>
            <p:ph type="subTitle" idx="1"/>
          </p:nvPr>
        </p:nvSpPr>
        <p:spPr>
          <a:xfrm>
            <a:off x="2743200" y="17289782"/>
            <a:ext cx="16459200" cy="7947658"/>
          </a:xfrm>
        </p:spPr>
        <p:txBody>
          <a:bodyPr/>
          <a:lstStyle>
            <a:lvl1pPr marL="0" indent="0" algn="ctr">
              <a:buNone/>
              <a:defRPr sz="5760"/>
            </a:lvl1pPr>
            <a:lvl2pPr marL="1097280" indent="0" algn="ctr">
              <a:buNone/>
              <a:defRPr sz="4800"/>
            </a:lvl2pPr>
            <a:lvl3pPr marL="2194560" indent="0" algn="ctr">
              <a:buNone/>
              <a:defRPr sz="4320"/>
            </a:lvl3pPr>
            <a:lvl4pPr marL="3291840" indent="0" algn="ctr">
              <a:buNone/>
              <a:defRPr sz="3840"/>
            </a:lvl4pPr>
            <a:lvl5pPr marL="4389120" indent="0" algn="ctr">
              <a:buNone/>
              <a:defRPr sz="3840"/>
            </a:lvl5pPr>
            <a:lvl6pPr marL="5486400" indent="0" algn="ctr">
              <a:buNone/>
              <a:defRPr sz="3840"/>
            </a:lvl6pPr>
            <a:lvl7pPr marL="6583680" indent="0" algn="ctr">
              <a:buNone/>
              <a:defRPr sz="3840"/>
            </a:lvl7pPr>
            <a:lvl8pPr marL="7680960" indent="0" algn="ctr">
              <a:buNone/>
              <a:defRPr sz="3840"/>
            </a:lvl8pPr>
            <a:lvl9pPr marL="8778240" indent="0" algn="ctr">
              <a:buNone/>
              <a:defRPr sz="38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FA120C5-CA4F-4A1C-BF3E-59BB0B843220}" type="datetimeFigureOut">
              <a:rPr lang="pt-PT" smtClean="0"/>
              <a:t>09/07/2025</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CE94BD6F-716A-4BB2-9B1B-E96B6A9569FF}" type="slidenum">
              <a:rPr lang="pt-PT" smtClean="0"/>
              <a:t>‹#›</a:t>
            </a:fld>
            <a:endParaRPr lang="pt-PT"/>
          </a:p>
        </p:txBody>
      </p:sp>
    </p:spTree>
    <p:extLst>
      <p:ext uri="{BB962C8B-B14F-4D97-AF65-F5344CB8AC3E}">
        <p14:creationId xmlns:p14="http://schemas.microsoft.com/office/powerpoint/2010/main" val="2903196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A120C5-CA4F-4A1C-BF3E-59BB0B843220}" type="datetimeFigureOut">
              <a:rPr lang="pt-PT" smtClean="0"/>
              <a:t>09/07/2025</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CE94BD6F-716A-4BB2-9B1B-E96B6A9569FF}" type="slidenum">
              <a:rPr lang="pt-PT" smtClean="0"/>
              <a:t>‹#›</a:t>
            </a:fld>
            <a:endParaRPr lang="pt-PT"/>
          </a:p>
        </p:txBody>
      </p:sp>
    </p:spTree>
    <p:extLst>
      <p:ext uri="{BB962C8B-B14F-4D97-AF65-F5344CB8AC3E}">
        <p14:creationId xmlns:p14="http://schemas.microsoft.com/office/powerpoint/2010/main" val="3305650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752600"/>
            <a:ext cx="473202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508761" y="1752600"/>
            <a:ext cx="1392174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A120C5-CA4F-4A1C-BF3E-59BB0B843220}" type="datetimeFigureOut">
              <a:rPr lang="pt-PT" smtClean="0"/>
              <a:t>09/07/2025</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CE94BD6F-716A-4BB2-9B1B-E96B6A9569FF}" type="slidenum">
              <a:rPr lang="pt-PT" smtClean="0"/>
              <a:t>‹#›</a:t>
            </a:fld>
            <a:endParaRPr lang="pt-PT"/>
          </a:p>
        </p:txBody>
      </p:sp>
    </p:spTree>
    <p:extLst>
      <p:ext uri="{BB962C8B-B14F-4D97-AF65-F5344CB8AC3E}">
        <p14:creationId xmlns:p14="http://schemas.microsoft.com/office/powerpoint/2010/main" val="335041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A120C5-CA4F-4A1C-BF3E-59BB0B843220}" type="datetimeFigureOut">
              <a:rPr lang="pt-PT" smtClean="0"/>
              <a:t>09/07/2025</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CE94BD6F-716A-4BB2-9B1B-E96B6A9569FF}" type="slidenum">
              <a:rPr lang="pt-PT" smtClean="0"/>
              <a:t>‹#›</a:t>
            </a:fld>
            <a:endParaRPr lang="pt-PT"/>
          </a:p>
        </p:txBody>
      </p:sp>
    </p:spTree>
    <p:extLst>
      <p:ext uri="{BB962C8B-B14F-4D97-AF65-F5344CB8AC3E}">
        <p14:creationId xmlns:p14="http://schemas.microsoft.com/office/powerpoint/2010/main" val="1276310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8206749"/>
            <a:ext cx="18928080" cy="13693138"/>
          </a:xfrm>
        </p:spPr>
        <p:txBody>
          <a:bodyPr anchor="b"/>
          <a:lstStyle>
            <a:lvl1pPr>
              <a:defRPr sz="14400"/>
            </a:lvl1pPr>
          </a:lstStyle>
          <a:p>
            <a:r>
              <a:rPr lang="en-US"/>
              <a:t>Click to edit Master title style</a:t>
            </a:r>
            <a:endParaRPr lang="en-US" dirty="0"/>
          </a:p>
        </p:txBody>
      </p:sp>
      <p:sp>
        <p:nvSpPr>
          <p:cNvPr id="3" name="Text Placeholder 2"/>
          <p:cNvSpPr>
            <a:spLocks noGrp="1"/>
          </p:cNvSpPr>
          <p:nvPr>
            <p:ph type="body" idx="1"/>
          </p:nvPr>
        </p:nvSpPr>
        <p:spPr>
          <a:xfrm>
            <a:off x="1497331" y="22029429"/>
            <a:ext cx="18928080" cy="7200898"/>
          </a:xfrm>
        </p:spPr>
        <p:txBody>
          <a:bodyPr/>
          <a:lstStyle>
            <a:lvl1pPr marL="0" indent="0">
              <a:buNone/>
              <a:defRPr sz="5760">
                <a:solidFill>
                  <a:schemeClr val="tx1">
                    <a:tint val="82000"/>
                  </a:schemeClr>
                </a:solidFill>
              </a:defRPr>
            </a:lvl1pPr>
            <a:lvl2pPr marL="1097280" indent="0">
              <a:buNone/>
              <a:defRPr sz="4800">
                <a:solidFill>
                  <a:schemeClr val="tx1">
                    <a:tint val="82000"/>
                  </a:schemeClr>
                </a:solidFill>
              </a:defRPr>
            </a:lvl2pPr>
            <a:lvl3pPr marL="2194560" indent="0">
              <a:buNone/>
              <a:defRPr sz="4320">
                <a:solidFill>
                  <a:schemeClr val="tx1">
                    <a:tint val="82000"/>
                  </a:schemeClr>
                </a:solidFill>
              </a:defRPr>
            </a:lvl3pPr>
            <a:lvl4pPr marL="3291840" indent="0">
              <a:buNone/>
              <a:defRPr sz="3840">
                <a:solidFill>
                  <a:schemeClr val="tx1">
                    <a:tint val="82000"/>
                  </a:schemeClr>
                </a:solidFill>
              </a:defRPr>
            </a:lvl4pPr>
            <a:lvl5pPr marL="4389120" indent="0">
              <a:buNone/>
              <a:defRPr sz="3840">
                <a:solidFill>
                  <a:schemeClr val="tx1">
                    <a:tint val="82000"/>
                  </a:schemeClr>
                </a:solidFill>
              </a:defRPr>
            </a:lvl5pPr>
            <a:lvl6pPr marL="5486400" indent="0">
              <a:buNone/>
              <a:defRPr sz="3840">
                <a:solidFill>
                  <a:schemeClr val="tx1">
                    <a:tint val="82000"/>
                  </a:schemeClr>
                </a:solidFill>
              </a:defRPr>
            </a:lvl6pPr>
            <a:lvl7pPr marL="6583680" indent="0">
              <a:buNone/>
              <a:defRPr sz="3840">
                <a:solidFill>
                  <a:schemeClr val="tx1">
                    <a:tint val="82000"/>
                  </a:schemeClr>
                </a:solidFill>
              </a:defRPr>
            </a:lvl7pPr>
            <a:lvl8pPr marL="7680960" indent="0">
              <a:buNone/>
              <a:defRPr sz="3840">
                <a:solidFill>
                  <a:schemeClr val="tx1">
                    <a:tint val="82000"/>
                  </a:schemeClr>
                </a:solidFill>
              </a:defRPr>
            </a:lvl8pPr>
            <a:lvl9pPr marL="8778240" indent="0">
              <a:buNone/>
              <a:defRPr sz="384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A120C5-CA4F-4A1C-BF3E-59BB0B843220}" type="datetimeFigureOut">
              <a:rPr lang="pt-PT" smtClean="0"/>
              <a:t>09/07/2025</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CE94BD6F-716A-4BB2-9B1B-E96B6A9569FF}" type="slidenum">
              <a:rPr lang="pt-PT" smtClean="0"/>
              <a:t>‹#›</a:t>
            </a:fld>
            <a:endParaRPr lang="pt-PT"/>
          </a:p>
        </p:txBody>
      </p:sp>
    </p:spTree>
    <p:extLst>
      <p:ext uri="{BB962C8B-B14F-4D97-AF65-F5344CB8AC3E}">
        <p14:creationId xmlns:p14="http://schemas.microsoft.com/office/powerpoint/2010/main" val="627528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08760" y="8763000"/>
            <a:ext cx="93268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1109960" y="8763000"/>
            <a:ext cx="93268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FA120C5-CA4F-4A1C-BF3E-59BB0B843220}" type="datetimeFigureOut">
              <a:rPr lang="pt-PT" smtClean="0"/>
              <a:t>09/07/2025</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CE94BD6F-716A-4BB2-9B1B-E96B6A9569FF}" type="slidenum">
              <a:rPr lang="pt-PT" smtClean="0"/>
              <a:t>‹#›</a:t>
            </a:fld>
            <a:endParaRPr lang="pt-PT"/>
          </a:p>
        </p:txBody>
      </p:sp>
    </p:spTree>
    <p:extLst>
      <p:ext uri="{BB962C8B-B14F-4D97-AF65-F5344CB8AC3E}">
        <p14:creationId xmlns:p14="http://schemas.microsoft.com/office/powerpoint/2010/main" val="2398910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1752607"/>
            <a:ext cx="1892808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11621" y="8069582"/>
            <a:ext cx="9284016" cy="3954778"/>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Click to edit Master text styles</a:t>
            </a:r>
          </a:p>
        </p:txBody>
      </p:sp>
      <p:sp>
        <p:nvSpPr>
          <p:cNvPr id="4" name="Content Placeholder 3"/>
          <p:cNvSpPr>
            <a:spLocks noGrp="1"/>
          </p:cNvSpPr>
          <p:nvPr>
            <p:ph sz="half" idx="2"/>
          </p:nvPr>
        </p:nvSpPr>
        <p:spPr>
          <a:xfrm>
            <a:off x="1511621" y="12024360"/>
            <a:ext cx="9284016"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1109961" y="8069582"/>
            <a:ext cx="9329738" cy="3954778"/>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Click to edit Master text styles</a:t>
            </a:r>
          </a:p>
        </p:txBody>
      </p:sp>
      <p:sp>
        <p:nvSpPr>
          <p:cNvPr id="6" name="Content Placeholder 5"/>
          <p:cNvSpPr>
            <a:spLocks noGrp="1"/>
          </p:cNvSpPr>
          <p:nvPr>
            <p:ph sz="quarter" idx="4"/>
          </p:nvPr>
        </p:nvSpPr>
        <p:spPr>
          <a:xfrm>
            <a:off x="11109961" y="12024360"/>
            <a:ext cx="9329738"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FA120C5-CA4F-4A1C-BF3E-59BB0B843220}" type="datetimeFigureOut">
              <a:rPr lang="pt-PT" smtClean="0"/>
              <a:t>09/07/2025</a:t>
            </a:fld>
            <a:endParaRPr lang="pt-PT"/>
          </a:p>
        </p:txBody>
      </p:sp>
      <p:sp>
        <p:nvSpPr>
          <p:cNvPr id="8" name="Footer Placeholder 7"/>
          <p:cNvSpPr>
            <a:spLocks noGrp="1"/>
          </p:cNvSpPr>
          <p:nvPr>
            <p:ph type="ftr" sz="quarter" idx="11"/>
          </p:nvPr>
        </p:nvSpPr>
        <p:spPr/>
        <p:txBody>
          <a:bodyPr/>
          <a:lstStyle/>
          <a:p>
            <a:endParaRPr lang="pt-PT"/>
          </a:p>
        </p:txBody>
      </p:sp>
      <p:sp>
        <p:nvSpPr>
          <p:cNvPr id="9" name="Slide Number Placeholder 8"/>
          <p:cNvSpPr>
            <a:spLocks noGrp="1"/>
          </p:cNvSpPr>
          <p:nvPr>
            <p:ph type="sldNum" sz="quarter" idx="12"/>
          </p:nvPr>
        </p:nvSpPr>
        <p:spPr/>
        <p:txBody>
          <a:bodyPr/>
          <a:lstStyle/>
          <a:p>
            <a:fld id="{CE94BD6F-716A-4BB2-9B1B-E96B6A9569FF}" type="slidenum">
              <a:rPr lang="pt-PT" smtClean="0"/>
              <a:t>‹#›</a:t>
            </a:fld>
            <a:endParaRPr lang="pt-PT"/>
          </a:p>
        </p:txBody>
      </p:sp>
    </p:spTree>
    <p:extLst>
      <p:ext uri="{BB962C8B-B14F-4D97-AF65-F5344CB8AC3E}">
        <p14:creationId xmlns:p14="http://schemas.microsoft.com/office/powerpoint/2010/main" val="389500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FA120C5-CA4F-4A1C-BF3E-59BB0B843220}" type="datetimeFigureOut">
              <a:rPr lang="pt-PT" smtClean="0"/>
              <a:t>09/07/2025</a:t>
            </a:fld>
            <a:endParaRPr lang="pt-PT"/>
          </a:p>
        </p:txBody>
      </p:sp>
      <p:sp>
        <p:nvSpPr>
          <p:cNvPr id="4" name="Footer Placeholder 3"/>
          <p:cNvSpPr>
            <a:spLocks noGrp="1"/>
          </p:cNvSpPr>
          <p:nvPr>
            <p:ph type="ftr" sz="quarter" idx="11"/>
          </p:nvPr>
        </p:nvSpPr>
        <p:spPr/>
        <p:txBody>
          <a:bodyPr/>
          <a:lstStyle/>
          <a:p>
            <a:endParaRPr lang="pt-PT"/>
          </a:p>
        </p:txBody>
      </p:sp>
      <p:sp>
        <p:nvSpPr>
          <p:cNvPr id="5" name="Slide Number Placeholder 4"/>
          <p:cNvSpPr>
            <a:spLocks noGrp="1"/>
          </p:cNvSpPr>
          <p:nvPr>
            <p:ph type="sldNum" sz="quarter" idx="12"/>
          </p:nvPr>
        </p:nvSpPr>
        <p:spPr/>
        <p:txBody>
          <a:bodyPr/>
          <a:lstStyle/>
          <a:p>
            <a:fld id="{CE94BD6F-716A-4BB2-9B1B-E96B6A9569FF}" type="slidenum">
              <a:rPr lang="pt-PT" smtClean="0"/>
              <a:t>‹#›</a:t>
            </a:fld>
            <a:endParaRPr lang="pt-PT"/>
          </a:p>
        </p:txBody>
      </p:sp>
    </p:spTree>
    <p:extLst>
      <p:ext uri="{BB962C8B-B14F-4D97-AF65-F5344CB8AC3E}">
        <p14:creationId xmlns:p14="http://schemas.microsoft.com/office/powerpoint/2010/main" val="3605589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A120C5-CA4F-4A1C-BF3E-59BB0B843220}" type="datetimeFigureOut">
              <a:rPr lang="pt-PT" smtClean="0"/>
              <a:t>09/07/2025</a:t>
            </a:fld>
            <a:endParaRPr lang="pt-PT"/>
          </a:p>
        </p:txBody>
      </p:sp>
      <p:sp>
        <p:nvSpPr>
          <p:cNvPr id="3" name="Footer Placeholder 2"/>
          <p:cNvSpPr>
            <a:spLocks noGrp="1"/>
          </p:cNvSpPr>
          <p:nvPr>
            <p:ph type="ftr" sz="quarter" idx="11"/>
          </p:nvPr>
        </p:nvSpPr>
        <p:spPr/>
        <p:txBody>
          <a:bodyPr/>
          <a:lstStyle/>
          <a:p>
            <a:endParaRPr lang="pt-PT"/>
          </a:p>
        </p:txBody>
      </p:sp>
      <p:sp>
        <p:nvSpPr>
          <p:cNvPr id="4" name="Slide Number Placeholder 3"/>
          <p:cNvSpPr>
            <a:spLocks noGrp="1"/>
          </p:cNvSpPr>
          <p:nvPr>
            <p:ph type="sldNum" sz="quarter" idx="12"/>
          </p:nvPr>
        </p:nvSpPr>
        <p:spPr/>
        <p:txBody>
          <a:bodyPr/>
          <a:lstStyle/>
          <a:p>
            <a:fld id="{CE94BD6F-716A-4BB2-9B1B-E96B6A9569FF}" type="slidenum">
              <a:rPr lang="pt-PT" smtClean="0"/>
              <a:t>‹#›</a:t>
            </a:fld>
            <a:endParaRPr lang="pt-PT"/>
          </a:p>
        </p:txBody>
      </p:sp>
    </p:spTree>
    <p:extLst>
      <p:ext uri="{BB962C8B-B14F-4D97-AF65-F5344CB8AC3E}">
        <p14:creationId xmlns:p14="http://schemas.microsoft.com/office/powerpoint/2010/main" val="296361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p:spPr>
        <p:txBody>
          <a:bodyPr anchor="b"/>
          <a:lstStyle>
            <a:lvl1pPr>
              <a:defRPr sz="7680"/>
            </a:lvl1pPr>
          </a:lstStyle>
          <a:p>
            <a:r>
              <a:rPr lang="en-US"/>
              <a:t>Click to edit Master title style</a:t>
            </a:r>
            <a:endParaRPr lang="en-US" dirty="0"/>
          </a:p>
        </p:txBody>
      </p:sp>
      <p:sp>
        <p:nvSpPr>
          <p:cNvPr id="3" name="Content Placeholder 2"/>
          <p:cNvSpPr>
            <a:spLocks noGrp="1"/>
          </p:cNvSpPr>
          <p:nvPr>
            <p:ph idx="1"/>
          </p:nvPr>
        </p:nvSpPr>
        <p:spPr>
          <a:xfrm>
            <a:off x="9329738" y="4739647"/>
            <a:ext cx="11109960" cy="23393400"/>
          </a:xfr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11619" y="9875520"/>
            <a:ext cx="7078027" cy="18295622"/>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Click to edit Master text styles</a:t>
            </a:r>
          </a:p>
        </p:txBody>
      </p:sp>
      <p:sp>
        <p:nvSpPr>
          <p:cNvPr id="5" name="Date Placeholder 4"/>
          <p:cNvSpPr>
            <a:spLocks noGrp="1"/>
          </p:cNvSpPr>
          <p:nvPr>
            <p:ph type="dt" sz="half" idx="10"/>
          </p:nvPr>
        </p:nvSpPr>
        <p:spPr/>
        <p:txBody>
          <a:bodyPr/>
          <a:lstStyle/>
          <a:p>
            <a:fld id="{7FA120C5-CA4F-4A1C-BF3E-59BB0B843220}" type="datetimeFigureOut">
              <a:rPr lang="pt-PT" smtClean="0"/>
              <a:t>09/07/2025</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CE94BD6F-716A-4BB2-9B1B-E96B6A9569FF}" type="slidenum">
              <a:rPr lang="pt-PT" smtClean="0"/>
              <a:t>‹#›</a:t>
            </a:fld>
            <a:endParaRPr lang="pt-PT"/>
          </a:p>
        </p:txBody>
      </p:sp>
    </p:spTree>
    <p:extLst>
      <p:ext uri="{BB962C8B-B14F-4D97-AF65-F5344CB8AC3E}">
        <p14:creationId xmlns:p14="http://schemas.microsoft.com/office/powerpoint/2010/main" val="2900883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p:spPr>
        <p:txBody>
          <a:bodyPr anchor="b"/>
          <a:lstStyle>
            <a:lvl1pPr>
              <a:defRPr sz="7680"/>
            </a:lvl1pPr>
          </a:lstStyle>
          <a:p>
            <a:r>
              <a:rPr lang="en-US"/>
              <a:t>Click to edit Master title style</a:t>
            </a:r>
            <a:endParaRPr lang="en-US" dirty="0"/>
          </a:p>
        </p:txBody>
      </p:sp>
      <p:sp>
        <p:nvSpPr>
          <p:cNvPr id="3" name="Picture Placeholder 2"/>
          <p:cNvSpPr>
            <a:spLocks noGrp="1" noChangeAspect="1"/>
          </p:cNvSpPr>
          <p:nvPr>
            <p:ph type="pic" idx="1"/>
          </p:nvPr>
        </p:nvSpPr>
        <p:spPr>
          <a:xfrm>
            <a:off x="9329738" y="4739647"/>
            <a:ext cx="11109960" cy="23393400"/>
          </a:xfr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a:t>Click icon to add picture</a:t>
            </a:r>
            <a:endParaRPr lang="en-US" dirty="0"/>
          </a:p>
        </p:txBody>
      </p:sp>
      <p:sp>
        <p:nvSpPr>
          <p:cNvPr id="4" name="Text Placeholder 3"/>
          <p:cNvSpPr>
            <a:spLocks noGrp="1"/>
          </p:cNvSpPr>
          <p:nvPr>
            <p:ph type="body" sz="half" idx="2"/>
          </p:nvPr>
        </p:nvSpPr>
        <p:spPr>
          <a:xfrm>
            <a:off x="1511619" y="9875520"/>
            <a:ext cx="7078027" cy="18295622"/>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Click to edit Master text styles</a:t>
            </a:r>
          </a:p>
        </p:txBody>
      </p:sp>
      <p:sp>
        <p:nvSpPr>
          <p:cNvPr id="5" name="Date Placeholder 4"/>
          <p:cNvSpPr>
            <a:spLocks noGrp="1"/>
          </p:cNvSpPr>
          <p:nvPr>
            <p:ph type="dt" sz="half" idx="10"/>
          </p:nvPr>
        </p:nvSpPr>
        <p:spPr/>
        <p:txBody>
          <a:bodyPr/>
          <a:lstStyle/>
          <a:p>
            <a:fld id="{7FA120C5-CA4F-4A1C-BF3E-59BB0B843220}" type="datetimeFigureOut">
              <a:rPr lang="pt-PT" smtClean="0"/>
              <a:t>09/07/2025</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CE94BD6F-716A-4BB2-9B1B-E96B6A9569FF}" type="slidenum">
              <a:rPr lang="pt-PT" smtClean="0"/>
              <a:t>‹#›</a:t>
            </a:fld>
            <a:endParaRPr lang="pt-PT"/>
          </a:p>
        </p:txBody>
      </p:sp>
    </p:spTree>
    <p:extLst>
      <p:ext uri="{BB962C8B-B14F-4D97-AF65-F5344CB8AC3E}">
        <p14:creationId xmlns:p14="http://schemas.microsoft.com/office/powerpoint/2010/main" val="775475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8760" y="1752607"/>
            <a:ext cx="1892808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508760" y="8763000"/>
            <a:ext cx="1892808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508760" y="30510487"/>
            <a:ext cx="4937760" cy="1752600"/>
          </a:xfrm>
          <a:prstGeom prst="rect">
            <a:avLst/>
          </a:prstGeom>
        </p:spPr>
        <p:txBody>
          <a:bodyPr vert="horz" lIns="91440" tIns="45720" rIns="91440" bIns="45720" rtlCol="0" anchor="ctr"/>
          <a:lstStyle>
            <a:lvl1pPr algn="l">
              <a:defRPr sz="2880">
                <a:solidFill>
                  <a:schemeClr val="tx1">
                    <a:tint val="82000"/>
                  </a:schemeClr>
                </a:solidFill>
              </a:defRPr>
            </a:lvl1pPr>
          </a:lstStyle>
          <a:p>
            <a:fld id="{7FA120C5-CA4F-4A1C-BF3E-59BB0B843220}" type="datetimeFigureOut">
              <a:rPr lang="pt-PT" smtClean="0"/>
              <a:t>09/07/2025</a:t>
            </a:fld>
            <a:endParaRPr lang="pt-PT"/>
          </a:p>
        </p:txBody>
      </p:sp>
      <p:sp>
        <p:nvSpPr>
          <p:cNvPr id="5" name="Footer Placeholder 4"/>
          <p:cNvSpPr>
            <a:spLocks noGrp="1"/>
          </p:cNvSpPr>
          <p:nvPr>
            <p:ph type="ftr" sz="quarter" idx="3"/>
          </p:nvPr>
        </p:nvSpPr>
        <p:spPr>
          <a:xfrm>
            <a:off x="7269480" y="30510487"/>
            <a:ext cx="7406640" cy="1752600"/>
          </a:xfrm>
          <a:prstGeom prst="rect">
            <a:avLst/>
          </a:prstGeom>
        </p:spPr>
        <p:txBody>
          <a:bodyPr vert="horz" lIns="91440" tIns="45720" rIns="91440" bIns="45720" rtlCol="0" anchor="ctr"/>
          <a:lstStyle>
            <a:lvl1pPr algn="ctr">
              <a:defRPr sz="2880">
                <a:solidFill>
                  <a:schemeClr val="tx1">
                    <a:tint val="82000"/>
                  </a:schemeClr>
                </a:solidFill>
              </a:defRPr>
            </a:lvl1pPr>
          </a:lstStyle>
          <a:p>
            <a:endParaRPr lang="pt-PT"/>
          </a:p>
        </p:txBody>
      </p:sp>
      <p:sp>
        <p:nvSpPr>
          <p:cNvPr id="6" name="Slide Number Placeholder 5"/>
          <p:cNvSpPr>
            <a:spLocks noGrp="1"/>
          </p:cNvSpPr>
          <p:nvPr>
            <p:ph type="sldNum" sz="quarter" idx="4"/>
          </p:nvPr>
        </p:nvSpPr>
        <p:spPr>
          <a:xfrm>
            <a:off x="15499080" y="30510487"/>
            <a:ext cx="4937760" cy="1752600"/>
          </a:xfrm>
          <a:prstGeom prst="rect">
            <a:avLst/>
          </a:prstGeom>
        </p:spPr>
        <p:txBody>
          <a:bodyPr vert="horz" lIns="91440" tIns="45720" rIns="91440" bIns="45720" rtlCol="0" anchor="ctr"/>
          <a:lstStyle>
            <a:lvl1pPr algn="r">
              <a:defRPr sz="2880">
                <a:solidFill>
                  <a:schemeClr val="tx1">
                    <a:tint val="82000"/>
                  </a:schemeClr>
                </a:solidFill>
              </a:defRPr>
            </a:lvl1pPr>
          </a:lstStyle>
          <a:p>
            <a:fld id="{CE94BD6F-716A-4BB2-9B1B-E96B6A9569FF}" type="slidenum">
              <a:rPr lang="pt-PT" smtClean="0"/>
              <a:t>‹#›</a:t>
            </a:fld>
            <a:endParaRPr lang="pt-PT"/>
          </a:p>
        </p:txBody>
      </p:sp>
    </p:spTree>
    <p:extLst>
      <p:ext uri="{BB962C8B-B14F-4D97-AF65-F5344CB8AC3E}">
        <p14:creationId xmlns:p14="http://schemas.microsoft.com/office/powerpoint/2010/main" val="25585942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extLst>
    <p:ext uri="{27BBF7A9-308A-43DC-89C8-2F10F3537804}">
      <p15:sldGuideLst xmlns:p15="http://schemas.microsoft.com/office/powerpoint/2012/main">
        <p15:guide id="1" userDrawn="1">
          <p15:clr>
            <a:srgbClr val="F26B43"/>
          </p15:clr>
        </p15:guide>
        <p15:guide id="2" pos="13824" userDrawn="1">
          <p15:clr>
            <a:srgbClr val="F26B43"/>
          </p15:clr>
        </p15:guide>
        <p15:guide id="3" pos="403" userDrawn="1">
          <p15:clr>
            <a:srgbClr val="F26B43"/>
          </p15:clr>
        </p15:guide>
        <p15:guide id="4" pos="1904" userDrawn="1">
          <p15:clr>
            <a:srgbClr val="F26B43"/>
          </p15:clr>
        </p15:guide>
        <p15:guide id="5" pos="2048" userDrawn="1">
          <p15:clr>
            <a:srgbClr val="F26B43"/>
          </p15:clr>
        </p15:guide>
        <p15:guide id="6" pos="3549" userDrawn="1">
          <p15:clr>
            <a:srgbClr val="F26B43"/>
          </p15:clr>
        </p15:guide>
        <p15:guide id="7" pos="3693" userDrawn="1">
          <p15:clr>
            <a:srgbClr val="F26B43"/>
          </p15:clr>
        </p15:guide>
        <p15:guide id="8" pos="5194" userDrawn="1">
          <p15:clr>
            <a:srgbClr val="F26B43"/>
          </p15:clr>
        </p15:guide>
        <p15:guide id="9" pos="5338" userDrawn="1">
          <p15:clr>
            <a:srgbClr val="F26B43"/>
          </p15:clr>
        </p15:guide>
        <p15:guide id="10" pos="6840" userDrawn="1">
          <p15:clr>
            <a:srgbClr val="F26B43"/>
          </p15:clr>
        </p15:guide>
        <p15:guide id="11" pos="6984" userDrawn="1">
          <p15:clr>
            <a:srgbClr val="F26B43"/>
          </p15:clr>
        </p15:guide>
        <p15:guide id="12" pos="8485" userDrawn="1">
          <p15:clr>
            <a:srgbClr val="F26B43"/>
          </p15:clr>
        </p15:guide>
        <p15:guide id="13" pos="8629" userDrawn="1">
          <p15:clr>
            <a:srgbClr val="F26B43"/>
          </p15:clr>
        </p15:guide>
        <p15:guide id="14" pos="10130" userDrawn="1">
          <p15:clr>
            <a:srgbClr val="F26B43"/>
          </p15:clr>
        </p15:guide>
        <p15:guide id="15" pos="10274" userDrawn="1">
          <p15:clr>
            <a:srgbClr val="F26B43"/>
          </p15:clr>
        </p15:guide>
        <p15:guide id="16" pos="11775" userDrawn="1">
          <p15:clr>
            <a:srgbClr val="F26B43"/>
          </p15:clr>
        </p15:guide>
        <p15:guide id="17" pos="11919" userDrawn="1">
          <p15:clr>
            <a:srgbClr val="F26B43"/>
          </p15:clr>
        </p15:guide>
        <p15:guide id="18" pos="13420" userDrawn="1">
          <p15:clr>
            <a:srgbClr val="F26B43"/>
          </p15:clr>
        </p15:guide>
        <p15:guide id="19" orient="horz" userDrawn="1">
          <p15:clr>
            <a:srgbClr val="F26B43"/>
          </p15:clr>
        </p15:guide>
        <p15:guide id="20" orient="horz" pos="20736" userDrawn="1">
          <p15:clr>
            <a:srgbClr val="F26B43"/>
          </p15:clr>
        </p15:guide>
        <p15:guide id="21" orient="horz" pos="864" userDrawn="1">
          <p15:clr>
            <a:srgbClr val="F26B43"/>
          </p15:clr>
        </p15:guide>
        <p15:guide id="22" orient="horz" pos="1984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2E2E6"/>
        </a:solidFill>
        <a:effectLst/>
      </p:bgPr>
    </p:bg>
    <p:spTree>
      <p:nvGrpSpPr>
        <p:cNvPr id="1" name="">
          <a:extLst>
            <a:ext uri="{FF2B5EF4-FFF2-40B4-BE49-F238E27FC236}">
              <a16:creationId xmlns:a16="http://schemas.microsoft.com/office/drawing/2014/main" id="{B1589AC5-4350-3D12-5142-23132F4D4C7B}"/>
            </a:ext>
          </a:extLst>
        </p:cNvPr>
        <p:cNvGrpSpPr/>
        <p:nvPr/>
      </p:nvGrpSpPr>
      <p:grpSpPr>
        <a:xfrm>
          <a:off x="0" y="0"/>
          <a:ext cx="0" cy="0"/>
          <a:chOff x="0" y="0"/>
          <a:chExt cx="0" cy="0"/>
        </a:xfrm>
      </p:grpSpPr>
      <p:sp>
        <p:nvSpPr>
          <p:cNvPr id="69" name="Rectangle 68">
            <a:extLst>
              <a:ext uri="{FF2B5EF4-FFF2-40B4-BE49-F238E27FC236}">
                <a16:creationId xmlns:a16="http://schemas.microsoft.com/office/drawing/2014/main" id="{EC1AFB47-E3DE-835A-29BE-A7644DEF3336}"/>
              </a:ext>
            </a:extLst>
          </p:cNvPr>
          <p:cNvSpPr/>
          <p:nvPr/>
        </p:nvSpPr>
        <p:spPr>
          <a:xfrm>
            <a:off x="639764" y="10398393"/>
            <a:ext cx="10229850" cy="649511"/>
          </a:xfrm>
          <a:prstGeom prst="rect">
            <a:avLst/>
          </a:prstGeom>
          <a:solidFill>
            <a:srgbClr val="42358F"/>
          </a:solidFill>
          <a:ln>
            <a:solidFill>
              <a:srgbClr val="4235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a:p>
        </p:txBody>
      </p:sp>
      <p:sp>
        <p:nvSpPr>
          <p:cNvPr id="84" name="Rectangle 83">
            <a:extLst>
              <a:ext uri="{FF2B5EF4-FFF2-40B4-BE49-F238E27FC236}">
                <a16:creationId xmlns:a16="http://schemas.microsoft.com/office/drawing/2014/main" id="{F7532F0F-52F5-EDDC-1B94-2D42546E1291}"/>
              </a:ext>
            </a:extLst>
          </p:cNvPr>
          <p:cNvSpPr/>
          <p:nvPr/>
        </p:nvSpPr>
        <p:spPr>
          <a:xfrm>
            <a:off x="11093875" y="21905802"/>
            <a:ext cx="10195560" cy="5219828"/>
          </a:xfrm>
          <a:prstGeom prst="rect">
            <a:avLst/>
          </a:prstGeom>
          <a:solidFill>
            <a:schemeClr val="bg1"/>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dirty="0"/>
          </a:p>
        </p:txBody>
      </p:sp>
      <p:sp>
        <p:nvSpPr>
          <p:cNvPr id="82" name="Rectangle 81">
            <a:extLst>
              <a:ext uri="{FF2B5EF4-FFF2-40B4-BE49-F238E27FC236}">
                <a16:creationId xmlns:a16="http://schemas.microsoft.com/office/drawing/2014/main" id="{66E58A1C-1A13-034B-8C9A-A614F9B8D857}"/>
              </a:ext>
            </a:extLst>
          </p:cNvPr>
          <p:cNvSpPr/>
          <p:nvPr/>
        </p:nvSpPr>
        <p:spPr>
          <a:xfrm>
            <a:off x="11098610" y="10353831"/>
            <a:ext cx="10194528" cy="10885769"/>
          </a:xfrm>
          <a:prstGeom prst="rect">
            <a:avLst/>
          </a:prstGeom>
          <a:solidFill>
            <a:schemeClr val="bg1"/>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dirty="0"/>
          </a:p>
        </p:txBody>
      </p:sp>
      <p:sp>
        <p:nvSpPr>
          <p:cNvPr id="72" name="Rectangle 71">
            <a:extLst>
              <a:ext uri="{FF2B5EF4-FFF2-40B4-BE49-F238E27FC236}">
                <a16:creationId xmlns:a16="http://schemas.microsoft.com/office/drawing/2014/main" id="{0EED6EDF-94FC-3136-CF7D-09F879CF05CA}"/>
              </a:ext>
            </a:extLst>
          </p:cNvPr>
          <p:cNvSpPr>
            <a:spLocks/>
          </p:cNvSpPr>
          <p:nvPr/>
        </p:nvSpPr>
        <p:spPr>
          <a:xfrm>
            <a:off x="504271" y="32223331"/>
            <a:ext cx="20830442" cy="695070"/>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a:p>
        </p:txBody>
      </p:sp>
      <p:sp>
        <p:nvSpPr>
          <p:cNvPr id="13" name="Rectangle 12">
            <a:extLst>
              <a:ext uri="{FF2B5EF4-FFF2-40B4-BE49-F238E27FC236}">
                <a16:creationId xmlns:a16="http://schemas.microsoft.com/office/drawing/2014/main" id="{D70EABED-2E75-C0E8-8F02-9148E35F0EAD}"/>
              </a:ext>
            </a:extLst>
          </p:cNvPr>
          <p:cNvSpPr/>
          <p:nvPr/>
        </p:nvSpPr>
        <p:spPr>
          <a:xfrm>
            <a:off x="639763" y="4042291"/>
            <a:ext cx="10218737" cy="5701937"/>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a:p>
        </p:txBody>
      </p:sp>
      <p:sp>
        <p:nvSpPr>
          <p:cNvPr id="4" name="Rectangle 3">
            <a:extLst>
              <a:ext uri="{FF2B5EF4-FFF2-40B4-BE49-F238E27FC236}">
                <a16:creationId xmlns:a16="http://schemas.microsoft.com/office/drawing/2014/main" id="{E1EDD529-7A06-2379-3152-C0AA8F645FEE}"/>
              </a:ext>
            </a:extLst>
          </p:cNvPr>
          <p:cNvSpPr/>
          <p:nvPr/>
        </p:nvSpPr>
        <p:spPr>
          <a:xfrm>
            <a:off x="610887" y="13903"/>
            <a:ext cx="20693364" cy="3946128"/>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a:p>
        </p:txBody>
      </p:sp>
      <p:sp>
        <p:nvSpPr>
          <p:cNvPr id="6" name="object 2">
            <a:extLst>
              <a:ext uri="{FF2B5EF4-FFF2-40B4-BE49-F238E27FC236}">
                <a16:creationId xmlns:a16="http://schemas.microsoft.com/office/drawing/2014/main" id="{B4CDCF8B-8CAF-55B8-5BCB-2B6B81CAC096}"/>
              </a:ext>
            </a:extLst>
          </p:cNvPr>
          <p:cNvSpPr txBox="1">
            <a:spLocks/>
          </p:cNvSpPr>
          <p:nvPr/>
        </p:nvSpPr>
        <p:spPr>
          <a:xfrm>
            <a:off x="895349" y="164318"/>
            <a:ext cx="20729575" cy="1635569"/>
          </a:xfrm>
          <a:prstGeom prst="rect">
            <a:avLst/>
          </a:prstGeom>
        </p:spPr>
        <p:txBody>
          <a:bodyPr vert="horz" wrap="square" lIns="0" tIns="56127" rIns="0" bIns="0" rtlCol="0" anchor="b">
            <a:spAutoFit/>
          </a:bodyPr>
          <a:lstStyle>
            <a:lvl1pPr algn="ctr" defTabSz="2194560" rtl="0" eaLnBrk="1" latinLnBrk="0" hangingPunct="1">
              <a:lnSpc>
                <a:spcPct val="90000"/>
              </a:lnSpc>
              <a:spcBef>
                <a:spcPct val="0"/>
              </a:spcBef>
              <a:buNone/>
              <a:defRPr sz="14400" kern="1200">
                <a:solidFill>
                  <a:schemeClr val="tx1"/>
                </a:solidFill>
                <a:latin typeface="+mj-lt"/>
                <a:ea typeface="+mj-ea"/>
                <a:cs typeface="+mj-cs"/>
              </a:defRPr>
            </a:lvl1pPr>
          </a:lstStyle>
          <a:p>
            <a:pPr algn="l">
              <a:spcBef>
                <a:spcPts val="441"/>
              </a:spcBef>
            </a:pPr>
            <a:r>
              <a:rPr lang="en-GB" sz="3800" b="1" dirty="0">
                <a:solidFill>
                  <a:schemeClr val="bg1"/>
                </a:solidFill>
                <a:latin typeface="Arial" panose="020B0604020202020204" pitchFamily="34" charset="0"/>
                <a:cs typeface="Arial" panose="020B0604020202020204" pitchFamily="34" charset="0"/>
              </a:rPr>
              <a:t>Arimoclomol</a:t>
            </a:r>
            <a:r>
              <a:rPr lang="en-GB" sz="3800" b="1" spc="97" dirty="0">
                <a:solidFill>
                  <a:schemeClr val="bg1"/>
                </a:solidFill>
                <a:latin typeface="Arial" panose="020B0604020202020204" pitchFamily="34" charset="0"/>
                <a:cs typeface="Arial" panose="020B0604020202020204" pitchFamily="34" charset="0"/>
              </a:rPr>
              <a:t> </a:t>
            </a:r>
            <a:r>
              <a:rPr lang="en-GB" sz="3800" b="1" dirty="0">
                <a:solidFill>
                  <a:schemeClr val="bg1"/>
                </a:solidFill>
                <a:latin typeface="Arial" panose="020B0604020202020204" pitchFamily="34" charset="0"/>
                <a:cs typeface="Arial" panose="020B0604020202020204" pitchFamily="34" charset="0"/>
              </a:rPr>
              <a:t>for the Treatment of Niemann-Pick </a:t>
            </a:r>
            <a:br>
              <a:rPr lang="en-GB" sz="3800" b="1" dirty="0">
                <a:solidFill>
                  <a:schemeClr val="bg1"/>
                </a:solidFill>
                <a:latin typeface="Arial" panose="020B0604020202020204" pitchFamily="34" charset="0"/>
                <a:cs typeface="Arial" panose="020B0604020202020204" pitchFamily="34" charset="0"/>
              </a:rPr>
            </a:br>
            <a:r>
              <a:rPr lang="en-GB" sz="3800" b="1" dirty="0">
                <a:solidFill>
                  <a:schemeClr val="bg1"/>
                </a:solidFill>
                <a:latin typeface="Arial" panose="020B0604020202020204" pitchFamily="34" charset="0"/>
                <a:cs typeface="Arial" panose="020B0604020202020204" pitchFamily="34" charset="0"/>
              </a:rPr>
              <a:t>Disease Type C in a Real-World Setting: </a:t>
            </a:r>
            <a:br>
              <a:rPr lang="en-GB" sz="3800" b="1" dirty="0">
                <a:solidFill>
                  <a:schemeClr val="bg1"/>
                </a:solidFill>
                <a:latin typeface="Arial" panose="020B0604020202020204" pitchFamily="34" charset="0"/>
                <a:cs typeface="Arial" panose="020B0604020202020204" pitchFamily="34" charset="0"/>
              </a:rPr>
            </a:br>
            <a:r>
              <a:rPr lang="en-GB" sz="3800" b="1" dirty="0">
                <a:solidFill>
                  <a:schemeClr val="bg1"/>
                </a:solidFill>
                <a:latin typeface="Arial" panose="020B0604020202020204" pitchFamily="34" charset="0"/>
                <a:cs typeface="Arial" panose="020B0604020202020204" pitchFamily="34" charset="0"/>
              </a:rPr>
              <a:t>Long-Term Outcomes From an Expanded Access Program in the United States</a:t>
            </a:r>
            <a:endParaRPr lang="en-GB" sz="3800" b="1" spc="-10" dirty="0">
              <a:solidFill>
                <a:schemeClr val="bg1"/>
              </a:solidFill>
              <a:latin typeface="Arial" panose="020B0604020202020204" pitchFamily="34" charset="0"/>
              <a:cs typeface="Arial" panose="020B0604020202020204" pitchFamily="34" charset="0"/>
            </a:endParaRPr>
          </a:p>
        </p:txBody>
      </p:sp>
      <p:sp>
        <p:nvSpPr>
          <p:cNvPr id="7" name="object 3">
            <a:extLst>
              <a:ext uri="{FF2B5EF4-FFF2-40B4-BE49-F238E27FC236}">
                <a16:creationId xmlns:a16="http://schemas.microsoft.com/office/drawing/2014/main" id="{FF020FB3-9B8F-E7D4-9705-CF31B93F7B1C}"/>
              </a:ext>
            </a:extLst>
          </p:cNvPr>
          <p:cNvSpPr txBox="1"/>
          <p:nvPr/>
        </p:nvSpPr>
        <p:spPr>
          <a:xfrm>
            <a:off x="886468" y="1895501"/>
            <a:ext cx="20142202" cy="1940278"/>
          </a:xfrm>
          <a:prstGeom prst="rect">
            <a:avLst/>
          </a:prstGeom>
        </p:spPr>
        <p:txBody>
          <a:bodyPr vert="horz" wrap="square" lIns="0" tIns="12258" rIns="0" bIns="0" rtlCol="0" anchor="ctr" anchorCtr="0">
            <a:spAutoFit/>
          </a:bodyPr>
          <a:lstStyle/>
          <a:p>
            <a:pPr marL="25806" marR="18064">
              <a:lnSpc>
                <a:spcPct val="122100"/>
              </a:lnSpc>
              <a:spcBef>
                <a:spcPts val="97"/>
              </a:spcBef>
            </a:pPr>
            <a:r>
              <a:rPr sz="1600" b="1" dirty="0">
                <a:solidFill>
                  <a:srgbClr val="FFFFFF"/>
                </a:solidFill>
                <a:latin typeface="Arial" panose="020B0604020202020204" pitchFamily="34" charset="0"/>
                <a:cs typeface="Arial" panose="020B0604020202020204" pitchFamily="34" charset="0"/>
              </a:rPr>
              <a:t>Elizabeth</a:t>
            </a:r>
            <a:r>
              <a:rPr sz="1600" b="1" spc="97"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M.</a:t>
            </a:r>
            <a:r>
              <a:rPr sz="1600" b="1" spc="102"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Berry-Kravis</a:t>
            </a:r>
            <a:r>
              <a:rPr lang="en-US" sz="1600" b="1" baseline="30000" dirty="0">
                <a:solidFill>
                  <a:srgbClr val="FFFFFF"/>
                </a:solidFill>
                <a:latin typeface="Arial" panose="020B0604020202020204" pitchFamily="34" charset="0"/>
                <a:cs typeface="Arial" panose="020B0604020202020204" pitchFamily="34" charset="0"/>
              </a:rPr>
              <a:t>1</a:t>
            </a:r>
            <a:r>
              <a:rPr sz="1600" b="1" dirty="0">
                <a:solidFill>
                  <a:srgbClr val="FFFFFF"/>
                </a:solidFill>
                <a:latin typeface="Arial" panose="020B0604020202020204" pitchFamily="34" charset="0"/>
                <a:cs typeface="Arial" panose="020B0604020202020204" pitchFamily="34" charset="0"/>
              </a:rPr>
              <a:t>,</a:t>
            </a:r>
            <a:r>
              <a:rPr sz="1600" b="1" spc="97" dirty="0">
                <a:solidFill>
                  <a:srgbClr val="FFFFFF"/>
                </a:solidFill>
                <a:latin typeface="Arial" panose="020B0604020202020204" pitchFamily="34" charset="0"/>
                <a:cs typeface="Arial" panose="020B0604020202020204" pitchFamily="34" charset="0"/>
              </a:rPr>
              <a:t> </a:t>
            </a:r>
            <a:r>
              <a:rPr lang="en-US" sz="1600" b="1" dirty="0">
                <a:solidFill>
                  <a:srgbClr val="FFFFFF"/>
                </a:solidFill>
                <a:latin typeface="Arial" panose="020B0604020202020204" pitchFamily="34" charset="0"/>
                <a:cs typeface="Arial" panose="020B0604020202020204" pitchFamily="34" charset="0"/>
              </a:rPr>
              <a:t>Walla</a:t>
            </a:r>
            <a:r>
              <a:rPr lang="en-US" sz="1600" b="1" spc="41" dirty="0">
                <a:solidFill>
                  <a:srgbClr val="FFFFFF"/>
                </a:solidFill>
                <a:latin typeface="Arial" panose="020B0604020202020204" pitchFamily="34" charset="0"/>
                <a:cs typeface="Arial" panose="020B0604020202020204" pitchFamily="34" charset="0"/>
              </a:rPr>
              <a:t> </a:t>
            </a:r>
            <a:r>
              <a:rPr lang="en-US" sz="1600" b="1" dirty="0">
                <a:solidFill>
                  <a:srgbClr val="FFFFFF"/>
                </a:solidFill>
                <a:latin typeface="Arial" panose="020B0604020202020204" pitchFamily="34" charset="0"/>
                <a:cs typeface="Arial" panose="020B0604020202020204" pitchFamily="34" charset="0"/>
              </a:rPr>
              <a:t>Al-Hertani</a:t>
            </a:r>
            <a:r>
              <a:rPr lang="en-US" sz="1600" b="1" baseline="41666" dirty="0">
                <a:solidFill>
                  <a:srgbClr val="FFFFFF"/>
                </a:solidFill>
                <a:latin typeface="Arial" panose="020B0604020202020204" pitchFamily="34" charset="0"/>
                <a:cs typeface="Arial" panose="020B0604020202020204" pitchFamily="34" charset="0"/>
              </a:rPr>
              <a:t>2,3</a:t>
            </a:r>
            <a:r>
              <a:rPr lang="en-US" sz="1600" b="1" dirty="0">
                <a:solidFill>
                  <a:srgbClr val="FFFFFF"/>
                </a:solidFill>
                <a:latin typeface="Arial" panose="020B0604020202020204" pitchFamily="34" charset="0"/>
                <a:cs typeface="Arial" panose="020B0604020202020204" pitchFamily="34" charset="0"/>
              </a:rPr>
              <a:t>,</a:t>
            </a:r>
            <a:r>
              <a:rPr lang="en-US" sz="1600" b="1" spc="102" dirty="0">
                <a:solidFill>
                  <a:srgbClr val="FFFFFF"/>
                </a:solidFill>
                <a:latin typeface="Arial" panose="020B0604020202020204" pitchFamily="34" charset="0"/>
                <a:cs typeface="Arial" panose="020B0604020202020204" pitchFamily="34" charset="0"/>
              </a:rPr>
              <a:t> </a:t>
            </a:r>
            <a:r>
              <a:rPr lang="en-US" sz="1600" b="1" dirty="0">
                <a:solidFill>
                  <a:srgbClr val="FFFFFF"/>
                </a:solidFill>
                <a:latin typeface="Arial" panose="020B0604020202020204" pitchFamily="34" charset="0"/>
                <a:cs typeface="Arial" panose="020B0604020202020204" pitchFamily="34" charset="0"/>
              </a:rPr>
              <a:t>Marc</a:t>
            </a:r>
            <a:r>
              <a:rPr lang="en-US" sz="1600" b="1" spc="97" dirty="0">
                <a:solidFill>
                  <a:srgbClr val="FFFFFF"/>
                </a:solidFill>
                <a:latin typeface="Arial" panose="020B0604020202020204" pitchFamily="34" charset="0"/>
                <a:cs typeface="Arial" panose="020B0604020202020204" pitchFamily="34" charset="0"/>
              </a:rPr>
              <a:t> </a:t>
            </a:r>
            <a:r>
              <a:rPr lang="en-US" sz="1600" b="1" dirty="0">
                <a:solidFill>
                  <a:srgbClr val="FFFFFF"/>
                </a:solidFill>
                <a:latin typeface="Arial" panose="020B0604020202020204" pitchFamily="34" charset="0"/>
                <a:cs typeface="Arial" panose="020B0604020202020204" pitchFamily="34" charset="0"/>
              </a:rPr>
              <a:t>Patterson</a:t>
            </a:r>
            <a:r>
              <a:rPr lang="en-US" sz="1600" b="1" baseline="41666" dirty="0">
                <a:solidFill>
                  <a:srgbClr val="FFFFFF"/>
                </a:solidFill>
                <a:latin typeface="Arial" panose="020B0604020202020204" pitchFamily="34" charset="0"/>
                <a:cs typeface="Arial" panose="020B0604020202020204" pitchFamily="34" charset="0"/>
              </a:rPr>
              <a:t>4</a:t>
            </a:r>
            <a:r>
              <a:rPr lang="en-US" sz="1600" b="1" dirty="0">
                <a:solidFill>
                  <a:srgbClr val="FFFFFF"/>
                </a:solidFill>
                <a:latin typeface="Arial" panose="020B0604020202020204" pitchFamily="34" charset="0"/>
                <a:cs typeface="Arial" panose="020B0604020202020204" pitchFamily="34" charset="0"/>
              </a:rPr>
              <a:t>,</a:t>
            </a:r>
            <a:r>
              <a:rPr lang="en-US" sz="1600" b="1" spc="102"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Can</a:t>
            </a:r>
            <a:r>
              <a:rPr sz="1600" b="1" spc="102"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Ficicioglu</a:t>
            </a:r>
            <a:r>
              <a:rPr lang="en-US" sz="1600" b="1" baseline="41666" dirty="0">
                <a:solidFill>
                  <a:srgbClr val="FFFFFF"/>
                </a:solidFill>
                <a:latin typeface="Arial" panose="020B0604020202020204" pitchFamily="34" charset="0"/>
                <a:cs typeface="Arial" panose="020B0604020202020204" pitchFamily="34" charset="0"/>
              </a:rPr>
              <a:t>5</a:t>
            </a:r>
            <a:r>
              <a:rPr sz="1600" b="1" dirty="0">
                <a:solidFill>
                  <a:srgbClr val="FFFFFF"/>
                </a:solidFill>
                <a:latin typeface="Arial" panose="020B0604020202020204" pitchFamily="34" charset="0"/>
                <a:cs typeface="Arial" panose="020B0604020202020204" pitchFamily="34" charset="0"/>
              </a:rPr>
              <a:t>,</a:t>
            </a:r>
            <a:r>
              <a:rPr sz="1600" b="1" spc="97" dirty="0">
                <a:solidFill>
                  <a:srgbClr val="FFFFFF"/>
                </a:solidFill>
                <a:latin typeface="Arial" panose="020B0604020202020204" pitchFamily="34" charset="0"/>
                <a:cs typeface="Arial" panose="020B0604020202020204" pitchFamily="34" charset="0"/>
              </a:rPr>
              <a:t> </a:t>
            </a:r>
            <a:r>
              <a:rPr lang="en-US" sz="1600" b="1" spc="97" dirty="0">
                <a:solidFill>
                  <a:srgbClr val="FFFFFF"/>
                </a:solidFill>
                <a:latin typeface="Arial" panose="020B0604020202020204" pitchFamily="34" charset="0"/>
                <a:cs typeface="Arial" panose="020B0604020202020204" pitchFamily="34" charset="0"/>
              </a:rPr>
              <a:t>Loren Pena</a:t>
            </a:r>
            <a:r>
              <a:rPr lang="en-US" sz="1600" b="1" baseline="41666" dirty="0">
                <a:solidFill>
                  <a:srgbClr val="FFFFFF"/>
                </a:solidFill>
                <a:latin typeface="Arial" panose="020B0604020202020204" pitchFamily="34" charset="0"/>
                <a:cs typeface="Arial" panose="020B0604020202020204" pitchFamily="34" charset="0"/>
              </a:rPr>
              <a:t>6</a:t>
            </a:r>
            <a:r>
              <a:rPr lang="en-US" sz="1600" b="1" spc="97" dirty="0">
                <a:solidFill>
                  <a:srgbClr val="FFFFFF"/>
                </a:solidFill>
                <a:latin typeface="Arial" panose="020B0604020202020204" pitchFamily="34" charset="0"/>
                <a:cs typeface="Arial" panose="020B0604020202020204" pitchFamily="34" charset="0"/>
              </a:rPr>
              <a:t>, Kristina Julich</a:t>
            </a:r>
            <a:r>
              <a:rPr lang="en-US" sz="1600" b="1" baseline="41666" dirty="0">
                <a:solidFill>
                  <a:srgbClr val="FFFFFF"/>
                </a:solidFill>
                <a:latin typeface="Arial" panose="020B0604020202020204" pitchFamily="34" charset="0"/>
                <a:cs typeface="Arial" panose="020B0604020202020204" pitchFamily="34" charset="0"/>
              </a:rPr>
              <a:t>7</a:t>
            </a:r>
            <a:r>
              <a:rPr lang="en-US" sz="1600" b="1" spc="97" dirty="0">
                <a:solidFill>
                  <a:srgbClr val="FFFFFF"/>
                </a:solidFill>
                <a:latin typeface="Arial" panose="020B0604020202020204" pitchFamily="34" charset="0"/>
                <a:cs typeface="Arial" panose="020B0604020202020204" pitchFamily="34" charset="0"/>
              </a:rPr>
              <a:t>, </a:t>
            </a:r>
          </a:p>
          <a:p>
            <a:pPr marL="25806" marR="18064" defTabSz="929030">
              <a:lnSpc>
                <a:spcPct val="122000"/>
              </a:lnSpc>
              <a:spcBef>
                <a:spcPts val="97"/>
              </a:spcBef>
              <a:spcAft>
                <a:spcPts val="982"/>
              </a:spcAft>
              <a:defRPr/>
            </a:pPr>
            <a:r>
              <a:rPr sz="1600" b="1" dirty="0">
                <a:solidFill>
                  <a:srgbClr val="FFFFFF"/>
                </a:solidFill>
                <a:latin typeface="Arial" panose="020B0604020202020204" pitchFamily="34" charset="0"/>
                <a:cs typeface="Arial" panose="020B0604020202020204" pitchFamily="34" charset="0"/>
              </a:rPr>
              <a:t>Damara</a:t>
            </a:r>
            <a:r>
              <a:rPr sz="1600" b="1" spc="102"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Ortiz</a:t>
            </a:r>
            <a:r>
              <a:rPr lang="en-US" sz="1600" b="1" baseline="41666" dirty="0">
                <a:solidFill>
                  <a:srgbClr val="FFFFFF"/>
                </a:solidFill>
                <a:latin typeface="Arial" panose="020B0604020202020204" pitchFamily="34" charset="0"/>
                <a:cs typeface="Arial" panose="020B0604020202020204" pitchFamily="34" charset="0"/>
              </a:rPr>
              <a:t>8</a:t>
            </a:r>
            <a:r>
              <a:rPr sz="1600" b="1" dirty="0">
                <a:solidFill>
                  <a:srgbClr val="FFFFFF"/>
                </a:solidFill>
                <a:latin typeface="Arial" panose="020B0604020202020204" pitchFamily="34" charset="0"/>
                <a:cs typeface="Arial" panose="020B0604020202020204" pitchFamily="34" charset="0"/>
              </a:rPr>
              <a:t>,</a:t>
            </a:r>
            <a:r>
              <a:rPr sz="1600" b="1" spc="97" dirty="0">
                <a:solidFill>
                  <a:srgbClr val="FFFFFF"/>
                </a:solidFill>
                <a:latin typeface="Arial" panose="020B0604020202020204" pitchFamily="34" charset="0"/>
                <a:cs typeface="Arial" panose="020B0604020202020204" pitchFamily="34" charset="0"/>
              </a:rPr>
              <a:t> </a:t>
            </a:r>
            <a:r>
              <a:rPr lang="en-US" sz="1600" b="1" dirty="0">
                <a:solidFill>
                  <a:srgbClr val="FFFFFF"/>
                </a:solidFill>
                <a:latin typeface="Arial" panose="020B0604020202020204" pitchFamily="34" charset="0"/>
                <a:cs typeface="Arial" panose="020B0604020202020204" pitchFamily="34" charset="0"/>
              </a:rPr>
              <a:t>Paula</a:t>
            </a:r>
            <a:r>
              <a:rPr lang="en-US" sz="1600" b="1" spc="97" dirty="0">
                <a:solidFill>
                  <a:srgbClr val="FFFFFF"/>
                </a:solidFill>
                <a:latin typeface="Arial" panose="020B0604020202020204" pitchFamily="34" charset="0"/>
                <a:cs typeface="Arial" panose="020B0604020202020204" pitchFamily="34" charset="0"/>
              </a:rPr>
              <a:t> </a:t>
            </a:r>
            <a:r>
              <a:rPr lang="en-US" sz="1600" b="1" dirty="0">
                <a:solidFill>
                  <a:srgbClr val="FFFFFF"/>
                </a:solidFill>
                <a:latin typeface="Arial" panose="020B0604020202020204" pitchFamily="34" charset="0"/>
                <a:cs typeface="Arial" panose="020B0604020202020204" pitchFamily="34" charset="0"/>
              </a:rPr>
              <a:t>Schleifer</a:t>
            </a:r>
            <a:r>
              <a:rPr lang="en-US" sz="1600" b="1" baseline="41666" dirty="0">
                <a:solidFill>
                  <a:srgbClr val="FFFFFF"/>
                </a:solidFill>
                <a:latin typeface="Arial" panose="020B0604020202020204" pitchFamily="34" charset="0"/>
                <a:cs typeface="Arial" panose="020B0604020202020204" pitchFamily="34" charset="0"/>
              </a:rPr>
              <a:t>9</a:t>
            </a:r>
            <a:r>
              <a:rPr lang="en-US" sz="1600" b="1" dirty="0">
                <a:solidFill>
                  <a:srgbClr val="FFFFFF"/>
                </a:solidFill>
                <a:latin typeface="Arial" panose="020B0604020202020204" pitchFamily="34" charset="0"/>
                <a:cs typeface="Arial" panose="020B0604020202020204" pitchFamily="34" charset="0"/>
              </a:rPr>
              <a:t>,</a:t>
            </a:r>
            <a:r>
              <a:rPr lang="en-US" sz="1600" b="1" spc="102"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Caroline</a:t>
            </a:r>
            <a:r>
              <a:rPr sz="1600" b="1" spc="97"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Hastings</a:t>
            </a:r>
            <a:r>
              <a:rPr lang="en-US" sz="1600" b="1" baseline="41666" dirty="0">
                <a:solidFill>
                  <a:srgbClr val="FFFFFF"/>
                </a:solidFill>
                <a:latin typeface="Arial" panose="020B0604020202020204" pitchFamily="34" charset="0"/>
                <a:cs typeface="Arial" panose="020B0604020202020204" pitchFamily="34" charset="0"/>
              </a:rPr>
              <a:t>10</a:t>
            </a:r>
            <a:r>
              <a:rPr sz="1600" b="1" dirty="0">
                <a:solidFill>
                  <a:srgbClr val="FFFFFF"/>
                </a:solidFill>
                <a:latin typeface="Arial" panose="020B0604020202020204" pitchFamily="34" charset="0"/>
                <a:cs typeface="Arial" panose="020B0604020202020204" pitchFamily="34" charset="0"/>
              </a:rPr>
              <a:t>,</a:t>
            </a:r>
            <a:r>
              <a:rPr lang="en-US" sz="1600" b="1" dirty="0">
                <a:solidFill>
                  <a:srgbClr val="FFFFFF"/>
                </a:solidFill>
                <a:latin typeface="Arial" panose="020B0604020202020204" pitchFamily="34" charset="0"/>
                <a:cs typeface="Arial" panose="020B0604020202020204" pitchFamily="34" charset="0"/>
              </a:rPr>
              <a:t> Paul Hillman</a:t>
            </a:r>
            <a:r>
              <a:rPr lang="en-US" sz="1600" b="1" baseline="41666" dirty="0">
                <a:solidFill>
                  <a:srgbClr val="FFFFFF"/>
                </a:solidFill>
                <a:latin typeface="Arial" panose="020B0604020202020204" pitchFamily="34" charset="0"/>
                <a:cs typeface="Arial" panose="020B0604020202020204" pitchFamily="34" charset="0"/>
              </a:rPr>
              <a:t> 11</a:t>
            </a:r>
            <a:r>
              <a:rPr lang="en-US" sz="1600" b="1" dirty="0">
                <a:solidFill>
                  <a:srgbClr val="FFFFFF"/>
                </a:solidFill>
                <a:latin typeface="Arial" panose="020B0604020202020204" pitchFamily="34" charset="0"/>
                <a:cs typeface="Arial" panose="020B0604020202020204" pitchFamily="34" charset="0"/>
              </a:rPr>
              <a:t>,</a:t>
            </a:r>
            <a:r>
              <a:rPr sz="1600" b="1" spc="102" dirty="0">
                <a:solidFill>
                  <a:srgbClr val="FFFFFF"/>
                </a:solidFill>
                <a:latin typeface="Arial" panose="020B0604020202020204" pitchFamily="34" charset="0"/>
                <a:cs typeface="Arial" panose="020B0604020202020204" pitchFamily="34" charset="0"/>
              </a:rPr>
              <a:t> </a:t>
            </a:r>
            <a:r>
              <a:rPr lang="it-IT" sz="1600" b="1" dirty="0">
                <a:solidFill>
                  <a:srgbClr val="FFFFFF"/>
                </a:solidFill>
                <a:latin typeface="Arial" panose="020B0604020202020204" pitchFamily="34" charset="0"/>
                <a:cs typeface="Arial" panose="020B0604020202020204" pitchFamily="34" charset="0"/>
              </a:rPr>
              <a:t>Ronan</a:t>
            </a:r>
            <a:r>
              <a:rPr lang="it-IT" sz="1600" b="1" spc="102" dirty="0">
                <a:solidFill>
                  <a:srgbClr val="FFFFFF"/>
                </a:solidFill>
                <a:latin typeface="Arial" panose="020B0604020202020204" pitchFamily="34" charset="0"/>
                <a:cs typeface="Arial" panose="020B0604020202020204" pitchFamily="34" charset="0"/>
              </a:rPr>
              <a:t> </a:t>
            </a:r>
            <a:r>
              <a:rPr lang="it-IT" sz="1600" b="1" dirty="0">
                <a:solidFill>
                  <a:srgbClr val="FFFFFF"/>
                </a:solidFill>
                <a:latin typeface="Arial" panose="020B0604020202020204" pitchFamily="34" charset="0"/>
                <a:cs typeface="Arial" panose="020B0604020202020204" pitchFamily="34" charset="0"/>
              </a:rPr>
              <a:t>O'Reilly</a:t>
            </a:r>
            <a:r>
              <a:rPr lang="it-IT" sz="1600" b="1" baseline="41666" dirty="0">
                <a:solidFill>
                  <a:srgbClr val="FFFFFF"/>
                </a:solidFill>
                <a:latin typeface="Arial" panose="020B0604020202020204" pitchFamily="34" charset="0"/>
                <a:cs typeface="Arial" panose="020B0604020202020204" pitchFamily="34" charset="0"/>
              </a:rPr>
              <a:t>12</a:t>
            </a:r>
            <a:r>
              <a:rPr lang="it-IT" sz="1600" b="1" dirty="0">
                <a:solidFill>
                  <a:srgbClr val="FFFFFF"/>
                </a:solidFill>
                <a:latin typeface="Arial" panose="020B0604020202020204" pitchFamily="34" charset="0"/>
                <a:cs typeface="Arial" panose="020B0604020202020204" pitchFamily="34" charset="0"/>
              </a:rPr>
              <a:t>, Blair Orr</a:t>
            </a:r>
            <a:r>
              <a:rPr lang="it-IT" sz="1600" b="1" baseline="41666" dirty="0">
                <a:solidFill>
                  <a:srgbClr val="FFFFFF"/>
                </a:solidFill>
                <a:latin typeface="Arial" panose="020B0604020202020204" pitchFamily="34" charset="0"/>
                <a:cs typeface="Arial" panose="020B0604020202020204" pitchFamily="34" charset="0"/>
              </a:rPr>
              <a:t>12</a:t>
            </a:r>
            <a:r>
              <a:rPr lang="it-IT" sz="1600" b="1" dirty="0">
                <a:solidFill>
                  <a:srgbClr val="FFFFFF"/>
                </a:solidFill>
                <a:latin typeface="Arial" panose="020B0604020202020204" pitchFamily="34" charset="0"/>
                <a:cs typeface="Arial" panose="020B0604020202020204" pitchFamily="34" charset="0"/>
              </a:rPr>
              <a:t>, </a:t>
            </a:r>
            <a:r>
              <a:rPr lang="it-IT" sz="1600" b="1" spc="97" dirty="0">
                <a:solidFill>
                  <a:srgbClr val="FFFFFF"/>
                </a:solidFill>
                <a:latin typeface="Arial" panose="020B0604020202020204" pitchFamily="34" charset="0"/>
                <a:cs typeface="Arial" panose="020B0604020202020204" pitchFamily="34" charset="0"/>
              </a:rPr>
              <a:t> </a:t>
            </a:r>
            <a:r>
              <a:rPr lang="it-IT" sz="1600" b="1" dirty="0">
                <a:solidFill>
                  <a:srgbClr val="FFFFFF"/>
                </a:solidFill>
                <a:latin typeface="Arial" panose="020B0604020202020204" pitchFamily="34" charset="0"/>
                <a:cs typeface="Arial" panose="020B0604020202020204" pitchFamily="34" charset="0"/>
              </a:rPr>
              <a:t>Daniel</a:t>
            </a:r>
            <a:r>
              <a:rPr lang="it-IT" sz="1600" b="1" spc="107" dirty="0">
                <a:solidFill>
                  <a:srgbClr val="FFFFFF"/>
                </a:solidFill>
                <a:latin typeface="Arial" panose="020B0604020202020204" pitchFamily="34" charset="0"/>
                <a:cs typeface="Arial" panose="020B0604020202020204" pitchFamily="34" charset="0"/>
              </a:rPr>
              <a:t> </a:t>
            </a:r>
            <a:r>
              <a:rPr lang="it-IT" sz="1600" b="1" dirty="0">
                <a:solidFill>
                  <a:srgbClr val="FFFFFF"/>
                </a:solidFill>
                <a:latin typeface="Arial" panose="020B0604020202020204" pitchFamily="34" charset="0"/>
                <a:cs typeface="Arial" panose="020B0604020202020204" pitchFamily="34" charset="0"/>
              </a:rPr>
              <a:t>Gallo</a:t>
            </a:r>
            <a:r>
              <a:rPr lang="it-IT" sz="1600" b="1" baseline="41666" dirty="0">
                <a:solidFill>
                  <a:srgbClr val="FFFFFF"/>
                </a:solidFill>
                <a:latin typeface="Arial" panose="020B0604020202020204" pitchFamily="34" charset="0"/>
                <a:cs typeface="Arial" panose="020B0604020202020204" pitchFamily="34" charset="0"/>
              </a:rPr>
              <a:t>12 </a:t>
            </a:r>
            <a:r>
              <a:rPr lang="it-IT" sz="1600" b="1" dirty="0">
                <a:solidFill>
                  <a:srgbClr val="FFFFFF"/>
                </a:solidFill>
                <a:latin typeface="Arial" panose="020B0604020202020204" pitchFamily="34" charset="0"/>
                <a:cs typeface="Arial" panose="020B0604020202020204" pitchFamily="34" charset="0"/>
              </a:rPr>
              <a:t>Elena Buglo</a:t>
            </a:r>
            <a:r>
              <a:rPr lang="it-IT" sz="1600" b="1" baseline="41666" dirty="0">
                <a:solidFill>
                  <a:srgbClr val="FFFFFF"/>
                </a:solidFill>
                <a:latin typeface="Arial" panose="020B0604020202020204" pitchFamily="34" charset="0"/>
                <a:cs typeface="Arial" panose="020B0604020202020204" pitchFamily="34" charset="0"/>
              </a:rPr>
              <a:t>12</a:t>
            </a:r>
            <a:endParaRPr lang="it-IT" sz="1600" b="1" dirty="0">
              <a:solidFill>
                <a:srgbClr val="FFFFFF"/>
              </a:solidFill>
              <a:latin typeface="Arial" panose="020B0604020202020204" pitchFamily="34" charset="0"/>
              <a:cs typeface="Arial" panose="020B0604020202020204" pitchFamily="34" charset="0"/>
            </a:endParaRPr>
          </a:p>
          <a:p>
            <a:pPr marL="25806" marR="18064" defTabSz="929030">
              <a:lnSpc>
                <a:spcPct val="122100"/>
              </a:lnSpc>
              <a:spcBef>
                <a:spcPts val="97"/>
              </a:spcBef>
              <a:defRPr/>
            </a:pPr>
            <a:r>
              <a:rPr lang="en-US" sz="1600" b="1" baseline="43209" dirty="0">
                <a:solidFill>
                  <a:srgbClr val="FFFFFF"/>
                </a:solidFill>
                <a:latin typeface="Arial" panose="020B0604020202020204" pitchFamily="34" charset="0"/>
                <a:cs typeface="Arial" panose="020B0604020202020204" pitchFamily="34" charset="0"/>
              </a:rPr>
              <a:t>1 </a:t>
            </a:r>
            <a:r>
              <a:rPr lang="it-IT" sz="1600" b="1" dirty="0">
                <a:solidFill>
                  <a:srgbClr val="FFFFFF"/>
                </a:solidFill>
                <a:latin typeface="Arial" panose="020B0604020202020204" pitchFamily="34" charset="0"/>
                <a:cs typeface="Arial" panose="020B0604020202020204" pitchFamily="34" charset="0"/>
              </a:rPr>
              <a:t>Rush</a:t>
            </a:r>
            <a:r>
              <a:rPr lang="it-IT" sz="1600" b="1" spc="102" dirty="0">
                <a:solidFill>
                  <a:srgbClr val="FFFFFF"/>
                </a:solidFill>
                <a:latin typeface="Arial" panose="020B0604020202020204" pitchFamily="34" charset="0"/>
                <a:cs typeface="Arial" panose="020B0604020202020204" pitchFamily="34" charset="0"/>
              </a:rPr>
              <a:t> </a:t>
            </a:r>
            <a:r>
              <a:rPr lang="it-IT" sz="1600" b="1" dirty="0">
                <a:solidFill>
                  <a:srgbClr val="FFFFFF"/>
                </a:solidFill>
                <a:latin typeface="Arial" panose="020B0604020202020204" pitchFamily="34" charset="0"/>
                <a:cs typeface="Arial" panose="020B0604020202020204" pitchFamily="34" charset="0"/>
              </a:rPr>
              <a:t>University</a:t>
            </a:r>
            <a:r>
              <a:rPr lang="it-IT" sz="1600" b="1" spc="97" dirty="0">
                <a:solidFill>
                  <a:srgbClr val="FFFFFF"/>
                </a:solidFill>
                <a:latin typeface="Arial" panose="020B0604020202020204" pitchFamily="34" charset="0"/>
                <a:cs typeface="Arial" panose="020B0604020202020204" pitchFamily="34" charset="0"/>
              </a:rPr>
              <a:t> </a:t>
            </a:r>
            <a:r>
              <a:rPr lang="it-IT" sz="1600" b="1" dirty="0">
                <a:solidFill>
                  <a:srgbClr val="FFFFFF"/>
                </a:solidFill>
                <a:latin typeface="Arial" panose="020B0604020202020204" pitchFamily="34" charset="0"/>
                <a:cs typeface="Arial" panose="020B0604020202020204" pitchFamily="34" charset="0"/>
              </a:rPr>
              <a:t>Medical</a:t>
            </a:r>
            <a:r>
              <a:rPr lang="it-IT" sz="1600" b="1" spc="102" dirty="0">
                <a:solidFill>
                  <a:srgbClr val="FFFFFF"/>
                </a:solidFill>
                <a:latin typeface="Arial" panose="020B0604020202020204" pitchFamily="34" charset="0"/>
                <a:cs typeface="Arial" panose="020B0604020202020204" pitchFamily="34" charset="0"/>
              </a:rPr>
              <a:t> </a:t>
            </a:r>
            <a:r>
              <a:rPr lang="it-IT" sz="1600" b="1" dirty="0">
                <a:solidFill>
                  <a:srgbClr val="FFFFFF"/>
                </a:solidFill>
                <a:latin typeface="Arial" panose="020B0604020202020204" pitchFamily="34" charset="0"/>
                <a:cs typeface="Arial" panose="020B0604020202020204" pitchFamily="34" charset="0"/>
              </a:rPr>
              <a:t>Center,</a:t>
            </a:r>
            <a:r>
              <a:rPr lang="it-IT" sz="1600" b="1" spc="102" dirty="0">
                <a:solidFill>
                  <a:srgbClr val="FFFFFF"/>
                </a:solidFill>
                <a:latin typeface="Arial" panose="020B0604020202020204" pitchFamily="34" charset="0"/>
                <a:cs typeface="Arial" panose="020B0604020202020204" pitchFamily="34" charset="0"/>
              </a:rPr>
              <a:t> </a:t>
            </a:r>
            <a:r>
              <a:rPr lang="it-IT" sz="1600" b="1" dirty="0">
                <a:solidFill>
                  <a:srgbClr val="FFFFFF"/>
                </a:solidFill>
                <a:latin typeface="Arial" panose="020B0604020202020204" pitchFamily="34" charset="0"/>
                <a:cs typeface="Arial" panose="020B0604020202020204" pitchFamily="34" charset="0"/>
              </a:rPr>
              <a:t>IL,</a:t>
            </a:r>
            <a:r>
              <a:rPr lang="it-IT" sz="1600" b="1" spc="102" dirty="0">
                <a:solidFill>
                  <a:srgbClr val="FFFFFF"/>
                </a:solidFill>
                <a:latin typeface="Arial" panose="020B0604020202020204" pitchFamily="34" charset="0"/>
                <a:cs typeface="Arial" panose="020B0604020202020204" pitchFamily="34" charset="0"/>
              </a:rPr>
              <a:t> </a:t>
            </a:r>
            <a:r>
              <a:rPr lang="it-IT" sz="1600" b="1" dirty="0">
                <a:solidFill>
                  <a:srgbClr val="FFFFFF"/>
                </a:solidFill>
                <a:latin typeface="Arial" panose="020B0604020202020204" pitchFamily="34" charset="0"/>
                <a:cs typeface="Arial" panose="020B0604020202020204" pitchFamily="34" charset="0"/>
              </a:rPr>
              <a:t>USA,</a:t>
            </a:r>
            <a:r>
              <a:rPr lang="it-IT" sz="1600" b="1" spc="107"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Boston</a:t>
            </a:r>
            <a:r>
              <a:rPr sz="1600" b="1" spc="102"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Children’s</a:t>
            </a:r>
            <a:r>
              <a:rPr sz="1600" b="1" spc="97"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Hospital,</a:t>
            </a:r>
            <a:r>
              <a:rPr sz="1600" b="1" spc="102" dirty="0">
                <a:solidFill>
                  <a:srgbClr val="FFFFFF"/>
                </a:solidFill>
                <a:latin typeface="Arial" panose="020B0604020202020204" pitchFamily="34" charset="0"/>
                <a:cs typeface="Arial" panose="020B0604020202020204" pitchFamily="34" charset="0"/>
              </a:rPr>
              <a:t> </a:t>
            </a:r>
            <a:r>
              <a:rPr lang="it-IT" sz="1600" b="1" baseline="43209" dirty="0">
                <a:solidFill>
                  <a:srgbClr val="FFFFFF"/>
                </a:solidFill>
                <a:latin typeface="Arial" panose="020B0604020202020204" pitchFamily="34" charset="0"/>
                <a:cs typeface="Arial" panose="020B0604020202020204" pitchFamily="34" charset="0"/>
              </a:rPr>
              <a:t>2 </a:t>
            </a:r>
            <a:r>
              <a:rPr sz="1600" b="1" dirty="0">
                <a:solidFill>
                  <a:srgbClr val="FFFFFF"/>
                </a:solidFill>
                <a:latin typeface="Arial" panose="020B0604020202020204" pitchFamily="34" charset="0"/>
                <a:cs typeface="Arial" panose="020B0604020202020204" pitchFamily="34" charset="0"/>
              </a:rPr>
              <a:t>Harvard</a:t>
            </a:r>
            <a:r>
              <a:rPr sz="1600" b="1" spc="102"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Medical</a:t>
            </a:r>
            <a:r>
              <a:rPr sz="1600" b="1" spc="102"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School,</a:t>
            </a:r>
            <a:r>
              <a:rPr sz="1600" b="1" spc="107"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MA,</a:t>
            </a:r>
            <a:r>
              <a:rPr sz="1600" b="1" spc="102"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USA,</a:t>
            </a:r>
            <a:r>
              <a:rPr sz="1600" b="1" spc="97" dirty="0">
                <a:solidFill>
                  <a:srgbClr val="FFFFFF"/>
                </a:solidFill>
                <a:latin typeface="Arial" panose="020B0604020202020204" pitchFamily="34" charset="0"/>
                <a:cs typeface="Arial" panose="020B0604020202020204" pitchFamily="34" charset="0"/>
              </a:rPr>
              <a:t> </a:t>
            </a:r>
            <a:r>
              <a:rPr sz="1600" b="1" baseline="43209" dirty="0">
                <a:solidFill>
                  <a:srgbClr val="FFFFFF"/>
                </a:solidFill>
                <a:latin typeface="Arial" panose="020B0604020202020204" pitchFamily="34" charset="0"/>
                <a:cs typeface="Arial" panose="020B0604020202020204" pitchFamily="34" charset="0"/>
              </a:rPr>
              <a:t>3</a:t>
            </a:r>
            <a:r>
              <a:rPr sz="1600" b="1" dirty="0">
                <a:solidFill>
                  <a:srgbClr val="FFFFFF"/>
                </a:solidFill>
                <a:latin typeface="Arial" panose="020B0604020202020204" pitchFamily="34" charset="0"/>
                <a:cs typeface="Arial" panose="020B0604020202020204" pitchFamily="34" charset="0"/>
              </a:rPr>
              <a:t>Children’s</a:t>
            </a:r>
            <a:r>
              <a:rPr sz="1600" b="1" spc="91"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Hospital</a:t>
            </a:r>
            <a:r>
              <a:rPr sz="1600" b="1" spc="107"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of</a:t>
            </a:r>
            <a:r>
              <a:rPr sz="1600" b="1" spc="91"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Orange</a:t>
            </a:r>
            <a:r>
              <a:rPr sz="1600" b="1" spc="97"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County,</a:t>
            </a:r>
            <a:r>
              <a:rPr sz="1600" b="1" spc="107"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CA,</a:t>
            </a:r>
            <a:r>
              <a:rPr sz="1600" b="1" spc="102"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USA,</a:t>
            </a:r>
            <a:r>
              <a:rPr sz="1600" b="1" spc="97" dirty="0">
                <a:solidFill>
                  <a:srgbClr val="FFFFFF"/>
                </a:solidFill>
                <a:latin typeface="Arial" panose="020B0604020202020204" pitchFamily="34" charset="0"/>
                <a:cs typeface="Arial" panose="020B0604020202020204" pitchFamily="34" charset="0"/>
              </a:rPr>
              <a:t> </a:t>
            </a:r>
            <a:r>
              <a:rPr lang="en-US" sz="1600" b="1" spc="15" baseline="43209" dirty="0">
                <a:solidFill>
                  <a:srgbClr val="FFFFFF"/>
                </a:solidFill>
                <a:latin typeface="Arial" panose="020B0604020202020204" pitchFamily="34" charset="0"/>
                <a:cs typeface="Arial" panose="020B0604020202020204" pitchFamily="34" charset="0"/>
              </a:rPr>
              <a:t>4</a:t>
            </a:r>
            <a:r>
              <a:rPr lang="en-US" sz="1600" b="1" spc="10" dirty="0">
                <a:solidFill>
                  <a:srgbClr val="FFFFFF"/>
                </a:solidFill>
                <a:latin typeface="Arial" panose="020B0604020202020204" pitchFamily="34" charset="0"/>
                <a:cs typeface="Arial" panose="020B0604020202020204" pitchFamily="34" charset="0"/>
              </a:rPr>
              <a:t>Mayo</a:t>
            </a:r>
            <a:r>
              <a:rPr lang="en-US" sz="1600" b="1" spc="46" dirty="0">
                <a:solidFill>
                  <a:srgbClr val="FFFFFF"/>
                </a:solidFill>
                <a:latin typeface="Arial" panose="020B0604020202020204" pitchFamily="34" charset="0"/>
                <a:cs typeface="Arial" panose="020B0604020202020204" pitchFamily="34" charset="0"/>
              </a:rPr>
              <a:t> </a:t>
            </a:r>
            <a:r>
              <a:rPr lang="en-US" sz="1600" b="1" spc="10" dirty="0">
                <a:solidFill>
                  <a:srgbClr val="FFFFFF"/>
                </a:solidFill>
                <a:latin typeface="Arial" panose="020B0604020202020204" pitchFamily="34" charset="0"/>
                <a:cs typeface="Arial" panose="020B0604020202020204" pitchFamily="34" charset="0"/>
              </a:rPr>
              <a:t>Clinic</a:t>
            </a:r>
            <a:r>
              <a:rPr lang="en-US" sz="1600" b="1" spc="36" dirty="0">
                <a:solidFill>
                  <a:srgbClr val="FFFFFF"/>
                </a:solidFill>
                <a:latin typeface="Arial" panose="020B0604020202020204" pitchFamily="34" charset="0"/>
                <a:cs typeface="Arial" panose="020B0604020202020204" pitchFamily="34" charset="0"/>
              </a:rPr>
              <a:t> </a:t>
            </a:r>
            <a:r>
              <a:rPr lang="en-US" sz="1600" b="1" spc="10" dirty="0">
                <a:solidFill>
                  <a:srgbClr val="FFFFFF"/>
                </a:solidFill>
                <a:latin typeface="Arial" panose="020B0604020202020204" pitchFamily="34" charset="0"/>
                <a:cs typeface="Arial" panose="020B0604020202020204" pitchFamily="34" charset="0"/>
              </a:rPr>
              <a:t>Children’s</a:t>
            </a:r>
            <a:r>
              <a:rPr lang="en-US" sz="1600" b="1" spc="36" dirty="0">
                <a:solidFill>
                  <a:srgbClr val="FFFFFF"/>
                </a:solidFill>
                <a:latin typeface="Arial" panose="020B0604020202020204" pitchFamily="34" charset="0"/>
                <a:cs typeface="Arial" panose="020B0604020202020204" pitchFamily="34" charset="0"/>
              </a:rPr>
              <a:t> </a:t>
            </a:r>
            <a:r>
              <a:rPr lang="en-US" sz="1600" b="1" spc="10" dirty="0">
                <a:solidFill>
                  <a:srgbClr val="FFFFFF"/>
                </a:solidFill>
                <a:latin typeface="Arial" panose="020B0604020202020204" pitchFamily="34" charset="0"/>
                <a:cs typeface="Arial" panose="020B0604020202020204" pitchFamily="34" charset="0"/>
              </a:rPr>
              <a:t>Center,</a:t>
            </a:r>
            <a:r>
              <a:rPr lang="en-US" sz="1600" b="1" spc="41" dirty="0">
                <a:solidFill>
                  <a:srgbClr val="FFFFFF"/>
                </a:solidFill>
                <a:latin typeface="Arial" panose="020B0604020202020204" pitchFamily="34" charset="0"/>
                <a:cs typeface="Arial" panose="020B0604020202020204" pitchFamily="34" charset="0"/>
              </a:rPr>
              <a:t> </a:t>
            </a:r>
            <a:r>
              <a:rPr lang="en-US" sz="1600" b="1" spc="10" dirty="0">
                <a:solidFill>
                  <a:srgbClr val="FFFFFF"/>
                </a:solidFill>
                <a:latin typeface="Arial" panose="020B0604020202020204" pitchFamily="34" charset="0"/>
                <a:cs typeface="Arial" panose="020B0604020202020204" pitchFamily="34" charset="0"/>
              </a:rPr>
              <a:t>MN,</a:t>
            </a:r>
            <a:r>
              <a:rPr lang="en-US" sz="1600" b="1" spc="46" dirty="0">
                <a:solidFill>
                  <a:srgbClr val="FFFFFF"/>
                </a:solidFill>
                <a:latin typeface="Arial" panose="020B0604020202020204" pitchFamily="34" charset="0"/>
                <a:cs typeface="Arial" panose="020B0604020202020204" pitchFamily="34" charset="0"/>
              </a:rPr>
              <a:t> </a:t>
            </a:r>
            <a:r>
              <a:rPr lang="en-US" sz="1600" b="1" spc="10" dirty="0">
                <a:solidFill>
                  <a:srgbClr val="FFFFFF"/>
                </a:solidFill>
                <a:latin typeface="Arial" panose="020B0604020202020204" pitchFamily="34" charset="0"/>
                <a:cs typeface="Arial" panose="020B0604020202020204" pitchFamily="34" charset="0"/>
              </a:rPr>
              <a:t>USA,</a:t>
            </a:r>
            <a:r>
              <a:rPr lang="en-US" sz="1600" b="1" spc="5" dirty="0">
                <a:solidFill>
                  <a:srgbClr val="FFFFFF"/>
                </a:solidFill>
                <a:latin typeface="Arial" panose="020B0604020202020204" pitchFamily="34" charset="0"/>
                <a:cs typeface="Arial" panose="020B0604020202020204" pitchFamily="34" charset="0"/>
              </a:rPr>
              <a:t> </a:t>
            </a:r>
            <a:r>
              <a:rPr lang="en-US" sz="1600" b="1" baseline="43209" dirty="0">
                <a:solidFill>
                  <a:srgbClr val="FFFFFF"/>
                </a:solidFill>
                <a:latin typeface="Arial" panose="020B0604020202020204" pitchFamily="34" charset="0"/>
                <a:cs typeface="Arial" panose="020B0604020202020204" pitchFamily="34" charset="0"/>
              </a:rPr>
              <a:t>5</a:t>
            </a:r>
            <a:r>
              <a:rPr sz="1600" b="1" dirty="0">
                <a:solidFill>
                  <a:srgbClr val="FFFFFF"/>
                </a:solidFill>
                <a:latin typeface="Arial" panose="020B0604020202020204" pitchFamily="34" charset="0"/>
                <a:cs typeface="Arial" panose="020B0604020202020204" pitchFamily="34" charset="0"/>
              </a:rPr>
              <a:t>Children’s</a:t>
            </a:r>
            <a:r>
              <a:rPr sz="1600" b="1" spc="91"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Hospital</a:t>
            </a:r>
            <a:r>
              <a:rPr sz="1600" b="1" spc="97"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of</a:t>
            </a:r>
            <a:r>
              <a:rPr sz="1600" b="1" spc="97"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Philadelphia,</a:t>
            </a:r>
            <a:r>
              <a:rPr sz="1600" b="1" spc="102"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PA,</a:t>
            </a:r>
            <a:r>
              <a:rPr sz="1600" b="1" spc="102"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USA,</a:t>
            </a:r>
            <a:r>
              <a:rPr lang="en-US" sz="1600" b="1" spc="15" baseline="43209" dirty="0">
                <a:solidFill>
                  <a:srgbClr val="FFFFFF"/>
                </a:solidFill>
                <a:latin typeface="Arial" panose="020B0604020202020204" pitchFamily="34" charset="0"/>
                <a:cs typeface="Arial" panose="020B0604020202020204" pitchFamily="34" charset="0"/>
              </a:rPr>
              <a:t> 6</a:t>
            </a:r>
            <a:r>
              <a:rPr lang="en-US" sz="1600" b="1" spc="10" dirty="0">
                <a:solidFill>
                  <a:srgbClr val="FFFFFF"/>
                </a:solidFill>
                <a:latin typeface="Arial" panose="020B0604020202020204" pitchFamily="34" charset="0"/>
                <a:cs typeface="Arial" panose="020B0604020202020204" pitchFamily="34" charset="0"/>
              </a:rPr>
              <a:t>Cincinnati</a:t>
            </a:r>
            <a:r>
              <a:rPr lang="en-US" sz="1600" b="1" spc="46" dirty="0">
                <a:solidFill>
                  <a:srgbClr val="FFFFFF"/>
                </a:solidFill>
                <a:latin typeface="Arial" panose="020B0604020202020204" pitchFamily="34" charset="0"/>
                <a:cs typeface="Arial" panose="020B0604020202020204" pitchFamily="34" charset="0"/>
              </a:rPr>
              <a:t> </a:t>
            </a:r>
            <a:r>
              <a:rPr lang="en-US" sz="1600" b="1" spc="10" dirty="0">
                <a:solidFill>
                  <a:srgbClr val="FFFFFF"/>
                </a:solidFill>
                <a:latin typeface="Arial" panose="020B0604020202020204" pitchFamily="34" charset="0"/>
                <a:cs typeface="Arial" panose="020B0604020202020204" pitchFamily="34" charset="0"/>
              </a:rPr>
              <a:t>Children’s</a:t>
            </a:r>
            <a:r>
              <a:rPr lang="en-US" sz="1600" b="1" spc="36" dirty="0">
                <a:solidFill>
                  <a:srgbClr val="FFFFFF"/>
                </a:solidFill>
                <a:latin typeface="Arial" panose="020B0604020202020204" pitchFamily="34" charset="0"/>
                <a:cs typeface="Arial" panose="020B0604020202020204" pitchFamily="34" charset="0"/>
              </a:rPr>
              <a:t> </a:t>
            </a:r>
            <a:r>
              <a:rPr lang="en-US" sz="1600" b="1" spc="10" dirty="0">
                <a:solidFill>
                  <a:srgbClr val="FFFFFF"/>
                </a:solidFill>
                <a:latin typeface="Arial" panose="020B0604020202020204" pitchFamily="34" charset="0"/>
                <a:cs typeface="Arial" panose="020B0604020202020204" pitchFamily="34" charset="0"/>
              </a:rPr>
              <a:t>Hospital,</a:t>
            </a:r>
            <a:r>
              <a:rPr lang="en-US" sz="1600" b="1" spc="36" dirty="0">
                <a:solidFill>
                  <a:srgbClr val="FFFFFF"/>
                </a:solidFill>
                <a:latin typeface="Arial" panose="020B0604020202020204" pitchFamily="34" charset="0"/>
                <a:cs typeface="Arial" panose="020B0604020202020204" pitchFamily="34" charset="0"/>
              </a:rPr>
              <a:t> </a:t>
            </a:r>
            <a:r>
              <a:rPr lang="en-US" sz="1600" b="1" spc="10" dirty="0">
                <a:solidFill>
                  <a:srgbClr val="FFFFFF"/>
                </a:solidFill>
                <a:latin typeface="Arial" panose="020B0604020202020204" pitchFamily="34" charset="0"/>
                <a:cs typeface="Arial" panose="020B0604020202020204" pitchFamily="34" charset="0"/>
              </a:rPr>
              <a:t>OH,</a:t>
            </a:r>
            <a:r>
              <a:rPr lang="en-US" sz="1600" b="1" spc="41" dirty="0">
                <a:solidFill>
                  <a:srgbClr val="FFFFFF"/>
                </a:solidFill>
                <a:latin typeface="Arial" panose="020B0604020202020204" pitchFamily="34" charset="0"/>
                <a:cs typeface="Arial" panose="020B0604020202020204" pitchFamily="34" charset="0"/>
              </a:rPr>
              <a:t> </a:t>
            </a:r>
            <a:r>
              <a:rPr lang="en-US" sz="1600" b="1" spc="10" dirty="0">
                <a:solidFill>
                  <a:srgbClr val="FFFFFF"/>
                </a:solidFill>
                <a:latin typeface="Arial" panose="020B0604020202020204" pitchFamily="34" charset="0"/>
                <a:cs typeface="Arial" panose="020B0604020202020204" pitchFamily="34" charset="0"/>
              </a:rPr>
              <a:t>USA,</a:t>
            </a:r>
            <a:r>
              <a:rPr sz="1600" b="1" spc="97" dirty="0">
                <a:solidFill>
                  <a:srgbClr val="FFFFFF"/>
                </a:solidFill>
                <a:latin typeface="Arial" panose="020B0604020202020204" pitchFamily="34" charset="0"/>
                <a:cs typeface="Arial" panose="020B0604020202020204" pitchFamily="34" charset="0"/>
              </a:rPr>
              <a:t> </a:t>
            </a:r>
            <a:r>
              <a:rPr lang="en-US" sz="1600" b="1" baseline="43209" dirty="0">
                <a:solidFill>
                  <a:srgbClr val="FFFFFF"/>
                </a:solidFill>
                <a:latin typeface="Arial" panose="020B0604020202020204" pitchFamily="34" charset="0"/>
                <a:cs typeface="Arial" panose="020B0604020202020204" pitchFamily="34" charset="0"/>
              </a:rPr>
              <a:t>7</a:t>
            </a:r>
            <a:r>
              <a:rPr lang="en-US" sz="1600" b="1" dirty="0">
                <a:solidFill>
                  <a:srgbClr val="FFFFFF"/>
                </a:solidFill>
                <a:latin typeface="Arial" panose="020B0604020202020204" pitchFamily="34" charset="0"/>
                <a:cs typeface="Arial" panose="020B0604020202020204" pitchFamily="34" charset="0"/>
              </a:rPr>
              <a:t>Dell Medical School, The University of Texas at Austin, TX, USA, </a:t>
            </a:r>
            <a:r>
              <a:rPr lang="en-US" sz="1600" b="1" baseline="30000" dirty="0">
                <a:solidFill>
                  <a:srgbClr val="FFFFFF"/>
                </a:solidFill>
                <a:latin typeface="Arial" panose="020B0604020202020204" pitchFamily="34" charset="0"/>
                <a:cs typeface="Arial" panose="020B0604020202020204" pitchFamily="34" charset="0"/>
              </a:rPr>
              <a:t>8</a:t>
            </a:r>
            <a:r>
              <a:rPr sz="1600" b="1" dirty="0">
                <a:solidFill>
                  <a:srgbClr val="FFFFFF"/>
                </a:solidFill>
                <a:latin typeface="Arial" panose="020B0604020202020204" pitchFamily="34" charset="0"/>
                <a:cs typeface="Arial" panose="020B0604020202020204" pitchFamily="34" charset="0"/>
              </a:rPr>
              <a:t>UPMC</a:t>
            </a:r>
            <a:r>
              <a:rPr sz="1600" b="1" spc="97"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Children’s</a:t>
            </a:r>
            <a:r>
              <a:rPr sz="1600" b="1" spc="97"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Hospital,</a:t>
            </a:r>
            <a:r>
              <a:rPr sz="1600" b="1" spc="102" dirty="0">
                <a:solidFill>
                  <a:srgbClr val="FFFFFF"/>
                </a:solidFill>
                <a:latin typeface="Arial" panose="020B0604020202020204" pitchFamily="34" charset="0"/>
                <a:cs typeface="Arial" panose="020B0604020202020204" pitchFamily="34" charset="0"/>
              </a:rPr>
              <a:t> </a:t>
            </a:r>
            <a:r>
              <a:rPr sz="1600" b="1" dirty="0">
                <a:solidFill>
                  <a:srgbClr val="FFFFFF"/>
                </a:solidFill>
                <a:latin typeface="Arial" panose="020B0604020202020204" pitchFamily="34" charset="0"/>
                <a:cs typeface="Arial" panose="020B0604020202020204" pitchFamily="34" charset="0"/>
              </a:rPr>
              <a:t>PA,</a:t>
            </a:r>
            <a:r>
              <a:rPr sz="1600" b="1" spc="102" dirty="0">
                <a:solidFill>
                  <a:srgbClr val="FFFFFF"/>
                </a:solidFill>
                <a:latin typeface="Arial" panose="020B0604020202020204" pitchFamily="34" charset="0"/>
                <a:cs typeface="Arial" panose="020B0604020202020204" pitchFamily="34" charset="0"/>
              </a:rPr>
              <a:t> </a:t>
            </a:r>
            <a:r>
              <a:rPr sz="1600" b="1" spc="-20" dirty="0">
                <a:solidFill>
                  <a:srgbClr val="FFFFFF"/>
                </a:solidFill>
                <a:latin typeface="Arial" panose="020B0604020202020204" pitchFamily="34" charset="0"/>
                <a:cs typeface="Arial" panose="020B0604020202020204" pitchFamily="34" charset="0"/>
              </a:rPr>
              <a:t>USA,</a:t>
            </a:r>
            <a:r>
              <a:rPr sz="1600" b="1" spc="15" baseline="43209" dirty="0">
                <a:solidFill>
                  <a:srgbClr val="FFFFFF"/>
                </a:solidFill>
                <a:latin typeface="Arial" panose="020B0604020202020204" pitchFamily="34" charset="0"/>
                <a:cs typeface="Arial" panose="020B0604020202020204" pitchFamily="34" charset="0"/>
              </a:rPr>
              <a:t> </a:t>
            </a:r>
            <a:r>
              <a:rPr lang="en-US" sz="1600" b="1" spc="15" baseline="43209" dirty="0">
                <a:solidFill>
                  <a:srgbClr val="FFFFFF"/>
                </a:solidFill>
                <a:latin typeface="Arial" panose="020B0604020202020204" pitchFamily="34" charset="0"/>
                <a:cs typeface="Arial" panose="020B0604020202020204" pitchFamily="34" charset="0"/>
              </a:rPr>
              <a:t>9</a:t>
            </a:r>
            <a:r>
              <a:rPr lang="de-DE" sz="1600" b="1" spc="10" dirty="0">
                <a:solidFill>
                  <a:srgbClr val="FFFFFF"/>
                </a:solidFill>
                <a:latin typeface="Arial" panose="020B0604020202020204" pitchFamily="34" charset="0"/>
                <a:cs typeface="Arial" panose="020B0604020202020204" pitchFamily="34" charset="0"/>
              </a:rPr>
              <a:t>Nicklaus</a:t>
            </a:r>
            <a:r>
              <a:rPr lang="de-DE" sz="1600" b="1" spc="36" dirty="0">
                <a:solidFill>
                  <a:srgbClr val="FFFFFF"/>
                </a:solidFill>
                <a:latin typeface="Arial" panose="020B0604020202020204" pitchFamily="34" charset="0"/>
                <a:cs typeface="Arial" panose="020B0604020202020204" pitchFamily="34" charset="0"/>
              </a:rPr>
              <a:t> </a:t>
            </a:r>
            <a:r>
              <a:rPr lang="de-DE" sz="1600" b="1" spc="10" dirty="0">
                <a:solidFill>
                  <a:srgbClr val="FFFFFF"/>
                </a:solidFill>
                <a:latin typeface="Arial" panose="020B0604020202020204" pitchFamily="34" charset="0"/>
                <a:cs typeface="Arial" panose="020B0604020202020204" pitchFamily="34" charset="0"/>
              </a:rPr>
              <a:t>Children’s</a:t>
            </a:r>
            <a:r>
              <a:rPr lang="de-DE" sz="1600" b="1" spc="36" dirty="0">
                <a:solidFill>
                  <a:srgbClr val="FFFFFF"/>
                </a:solidFill>
                <a:latin typeface="Arial" panose="020B0604020202020204" pitchFamily="34" charset="0"/>
                <a:cs typeface="Arial" panose="020B0604020202020204" pitchFamily="34" charset="0"/>
              </a:rPr>
              <a:t> </a:t>
            </a:r>
            <a:r>
              <a:rPr lang="de-DE" sz="1600" b="1" spc="10" dirty="0">
                <a:solidFill>
                  <a:srgbClr val="FFFFFF"/>
                </a:solidFill>
                <a:latin typeface="Arial" panose="020B0604020202020204" pitchFamily="34" charset="0"/>
                <a:cs typeface="Arial" panose="020B0604020202020204" pitchFamily="34" charset="0"/>
              </a:rPr>
              <a:t>Hospital, FL,</a:t>
            </a:r>
            <a:r>
              <a:rPr lang="de-DE" sz="1600" b="1" spc="46" dirty="0">
                <a:solidFill>
                  <a:srgbClr val="FFFFFF"/>
                </a:solidFill>
                <a:latin typeface="Arial" panose="020B0604020202020204" pitchFamily="34" charset="0"/>
                <a:cs typeface="Arial" panose="020B0604020202020204" pitchFamily="34" charset="0"/>
              </a:rPr>
              <a:t> </a:t>
            </a:r>
            <a:r>
              <a:rPr lang="de-DE" sz="1600" b="1" spc="10" dirty="0">
                <a:solidFill>
                  <a:srgbClr val="FFFFFF"/>
                </a:solidFill>
                <a:latin typeface="Arial" panose="020B0604020202020204" pitchFamily="34" charset="0"/>
                <a:cs typeface="Arial" panose="020B0604020202020204" pitchFamily="34" charset="0"/>
              </a:rPr>
              <a:t>USA,</a:t>
            </a:r>
            <a:r>
              <a:rPr lang="en-US" sz="1600" b="1" spc="15" baseline="43209" dirty="0">
                <a:solidFill>
                  <a:srgbClr val="FFFFFF"/>
                </a:solidFill>
                <a:latin typeface="Arial" panose="020B0604020202020204" pitchFamily="34" charset="0"/>
                <a:cs typeface="Arial" panose="020B0604020202020204" pitchFamily="34" charset="0"/>
              </a:rPr>
              <a:t> 10</a:t>
            </a:r>
            <a:r>
              <a:rPr sz="1600" b="1" spc="10" dirty="0">
                <a:solidFill>
                  <a:srgbClr val="FFFFFF"/>
                </a:solidFill>
                <a:latin typeface="Arial" panose="020B0604020202020204" pitchFamily="34" charset="0"/>
                <a:cs typeface="Arial" panose="020B0604020202020204" pitchFamily="34" charset="0"/>
              </a:rPr>
              <a:t>UCSF</a:t>
            </a:r>
            <a:r>
              <a:rPr sz="1600" b="1" spc="41" dirty="0">
                <a:solidFill>
                  <a:srgbClr val="FFFFFF"/>
                </a:solidFill>
                <a:latin typeface="Arial" panose="020B0604020202020204" pitchFamily="34" charset="0"/>
                <a:cs typeface="Arial" panose="020B0604020202020204" pitchFamily="34" charset="0"/>
              </a:rPr>
              <a:t> </a:t>
            </a:r>
            <a:r>
              <a:rPr sz="1600" b="1" spc="10" dirty="0">
                <a:solidFill>
                  <a:srgbClr val="FFFFFF"/>
                </a:solidFill>
                <a:latin typeface="Arial" panose="020B0604020202020204" pitchFamily="34" charset="0"/>
                <a:cs typeface="Arial" panose="020B0604020202020204" pitchFamily="34" charset="0"/>
              </a:rPr>
              <a:t>Benioff</a:t>
            </a:r>
            <a:r>
              <a:rPr sz="1600" b="1" spc="36" dirty="0">
                <a:solidFill>
                  <a:srgbClr val="FFFFFF"/>
                </a:solidFill>
                <a:latin typeface="Arial" panose="020B0604020202020204" pitchFamily="34" charset="0"/>
                <a:cs typeface="Arial" panose="020B0604020202020204" pitchFamily="34" charset="0"/>
              </a:rPr>
              <a:t> </a:t>
            </a:r>
            <a:r>
              <a:rPr sz="1600" b="1" spc="10" dirty="0">
                <a:solidFill>
                  <a:srgbClr val="FFFFFF"/>
                </a:solidFill>
                <a:latin typeface="Arial" panose="020B0604020202020204" pitchFamily="34" charset="0"/>
                <a:cs typeface="Arial" panose="020B0604020202020204" pitchFamily="34" charset="0"/>
              </a:rPr>
              <a:t>Children’s</a:t>
            </a:r>
            <a:r>
              <a:rPr sz="1600" b="1" spc="36" dirty="0">
                <a:solidFill>
                  <a:srgbClr val="FFFFFF"/>
                </a:solidFill>
                <a:latin typeface="Arial" panose="020B0604020202020204" pitchFamily="34" charset="0"/>
                <a:cs typeface="Arial" panose="020B0604020202020204" pitchFamily="34" charset="0"/>
              </a:rPr>
              <a:t> </a:t>
            </a:r>
            <a:r>
              <a:rPr sz="1600" b="1" spc="10" dirty="0">
                <a:solidFill>
                  <a:srgbClr val="FFFFFF"/>
                </a:solidFill>
                <a:latin typeface="Arial" panose="020B0604020202020204" pitchFamily="34" charset="0"/>
                <a:cs typeface="Arial" panose="020B0604020202020204" pitchFamily="34" charset="0"/>
              </a:rPr>
              <a:t>Hospitals,</a:t>
            </a:r>
            <a:r>
              <a:rPr sz="1600" b="1" spc="46" dirty="0">
                <a:solidFill>
                  <a:srgbClr val="FFFFFF"/>
                </a:solidFill>
                <a:latin typeface="Arial" panose="020B0604020202020204" pitchFamily="34" charset="0"/>
                <a:cs typeface="Arial" panose="020B0604020202020204" pitchFamily="34" charset="0"/>
              </a:rPr>
              <a:t> </a:t>
            </a:r>
            <a:r>
              <a:rPr sz="1600" b="1" spc="10" dirty="0">
                <a:solidFill>
                  <a:srgbClr val="FFFFFF"/>
                </a:solidFill>
                <a:latin typeface="Arial" panose="020B0604020202020204" pitchFamily="34" charset="0"/>
                <a:cs typeface="Arial" panose="020B0604020202020204" pitchFamily="34" charset="0"/>
              </a:rPr>
              <a:t>CA,</a:t>
            </a:r>
            <a:r>
              <a:rPr sz="1600" b="1" spc="41" dirty="0">
                <a:solidFill>
                  <a:srgbClr val="FFFFFF"/>
                </a:solidFill>
                <a:latin typeface="Arial" panose="020B0604020202020204" pitchFamily="34" charset="0"/>
                <a:cs typeface="Arial" panose="020B0604020202020204" pitchFamily="34" charset="0"/>
              </a:rPr>
              <a:t> </a:t>
            </a:r>
            <a:r>
              <a:rPr sz="1600" b="1" spc="10" dirty="0">
                <a:solidFill>
                  <a:srgbClr val="FFFFFF"/>
                </a:solidFill>
                <a:latin typeface="Arial" panose="020B0604020202020204" pitchFamily="34" charset="0"/>
                <a:cs typeface="Arial" panose="020B0604020202020204" pitchFamily="34" charset="0"/>
              </a:rPr>
              <a:t>USA,</a:t>
            </a:r>
            <a:r>
              <a:rPr lang="en-US" sz="1600" b="1" spc="15" dirty="0">
                <a:solidFill>
                  <a:srgbClr val="FFFFFF"/>
                </a:solidFill>
                <a:latin typeface="Arial" panose="020B0604020202020204" pitchFamily="34" charset="0"/>
                <a:cs typeface="Arial" panose="020B0604020202020204" pitchFamily="34" charset="0"/>
              </a:rPr>
              <a:t> </a:t>
            </a:r>
            <a:r>
              <a:rPr lang="en-US" sz="1600" b="1" spc="15" baseline="43209" dirty="0">
                <a:solidFill>
                  <a:srgbClr val="FFFFFF"/>
                </a:solidFill>
                <a:latin typeface="Arial" panose="020B0604020202020204" pitchFamily="34" charset="0"/>
                <a:cs typeface="Arial" panose="020B0604020202020204" pitchFamily="34" charset="0"/>
              </a:rPr>
              <a:t>11</a:t>
            </a:r>
            <a:r>
              <a:rPr lang="en-US" sz="1600" b="1" spc="15" dirty="0">
                <a:solidFill>
                  <a:srgbClr val="FFFFFF"/>
                </a:solidFill>
                <a:latin typeface="Arial" panose="020B0604020202020204" pitchFamily="34" charset="0"/>
                <a:cs typeface="Arial" panose="020B0604020202020204" pitchFamily="34" charset="0"/>
              </a:rPr>
              <a:t>Department of Pediatrics, Division of Medical Genetics, McGovern Medical School, University of Texas Health Science Center at Houston (UTHealth Houston) and Children’s Memorial Hermann Hospital, Houston, TX, </a:t>
            </a:r>
            <a:r>
              <a:rPr sz="1600" b="1" spc="15" baseline="43209" dirty="0">
                <a:solidFill>
                  <a:srgbClr val="FFFFFF"/>
                </a:solidFill>
                <a:latin typeface="Arial" panose="020B0604020202020204" pitchFamily="34" charset="0"/>
                <a:cs typeface="Arial" panose="020B0604020202020204" pitchFamily="34" charset="0"/>
              </a:rPr>
              <a:t>1</a:t>
            </a:r>
            <a:r>
              <a:rPr lang="en-US" sz="1600" b="1" spc="15" baseline="43209" dirty="0">
                <a:solidFill>
                  <a:srgbClr val="FFFFFF"/>
                </a:solidFill>
                <a:latin typeface="Arial" panose="020B0604020202020204" pitchFamily="34" charset="0"/>
                <a:cs typeface="Arial" panose="020B0604020202020204" pitchFamily="34" charset="0"/>
              </a:rPr>
              <a:t>2</a:t>
            </a:r>
            <a:r>
              <a:rPr sz="1600" b="1" spc="10" dirty="0">
                <a:solidFill>
                  <a:srgbClr val="FFFFFF"/>
                </a:solidFill>
                <a:latin typeface="Arial" panose="020B0604020202020204" pitchFamily="34" charset="0"/>
                <a:cs typeface="Arial" panose="020B0604020202020204" pitchFamily="34" charset="0"/>
              </a:rPr>
              <a:t>Zevra</a:t>
            </a:r>
            <a:r>
              <a:rPr sz="1600" b="1" spc="36" dirty="0">
                <a:solidFill>
                  <a:srgbClr val="FFFFFF"/>
                </a:solidFill>
                <a:latin typeface="Arial" panose="020B0604020202020204" pitchFamily="34" charset="0"/>
                <a:cs typeface="Arial" panose="020B0604020202020204" pitchFamily="34" charset="0"/>
              </a:rPr>
              <a:t> </a:t>
            </a:r>
            <a:r>
              <a:rPr sz="1600" b="1" spc="10" dirty="0">
                <a:solidFill>
                  <a:srgbClr val="FFFFFF"/>
                </a:solidFill>
                <a:latin typeface="Arial" panose="020B0604020202020204" pitchFamily="34" charset="0"/>
                <a:cs typeface="Arial" panose="020B0604020202020204" pitchFamily="34" charset="0"/>
              </a:rPr>
              <a:t>Therapeutics,</a:t>
            </a:r>
            <a:r>
              <a:rPr sz="1600" b="1" spc="46" dirty="0">
                <a:solidFill>
                  <a:srgbClr val="FFFFFF"/>
                </a:solidFill>
                <a:latin typeface="Arial" panose="020B0604020202020204" pitchFamily="34" charset="0"/>
                <a:cs typeface="Arial" panose="020B0604020202020204" pitchFamily="34" charset="0"/>
              </a:rPr>
              <a:t> </a:t>
            </a:r>
            <a:r>
              <a:rPr lang="en-US" sz="1600" b="1" spc="46" dirty="0">
                <a:solidFill>
                  <a:srgbClr val="FFFFFF"/>
                </a:solidFill>
                <a:latin typeface="Arial" panose="020B0604020202020204" pitchFamily="34" charset="0"/>
                <a:cs typeface="Arial" panose="020B0604020202020204" pitchFamily="34" charset="0"/>
              </a:rPr>
              <a:t>Celebration, </a:t>
            </a:r>
            <a:r>
              <a:rPr sz="1600" b="1" spc="10" dirty="0">
                <a:solidFill>
                  <a:srgbClr val="FFFFFF"/>
                </a:solidFill>
                <a:latin typeface="Arial" panose="020B0604020202020204" pitchFamily="34" charset="0"/>
                <a:cs typeface="Arial" panose="020B0604020202020204" pitchFamily="34" charset="0"/>
              </a:rPr>
              <a:t>FL,</a:t>
            </a:r>
            <a:r>
              <a:rPr sz="1600" b="1" spc="36" dirty="0">
                <a:solidFill>
                  <a:srgbClr val="FFFFFF"/>
                </a:solidFill>
                <a:latin typeface="Arial" panose="020B0604020202020204" pitchFamily="34" charset="0"/>
                <a:cs typeface="Arial" panose="020B0604020202020204" pitchFamily="34" charset="0"/>
              </a:rPr>
              <a:t> </a:t>
            </a:r>
            <a:r>
              <a:rPr sz="1600" b="1" spc="10" dirty="0">
                <a:solidFill>
                  <a:srgbClr val="FFFFFF"/>
                </a:solidFill>
                <a:latin typeface="Arial" panose="020B0604020202020204" pitchFamily="34" charset="0"/>
                <a:cs typeface="Arial" panose="020B0604020202020204" pitchFamily="34" charset="0"/>
              </a:rPr>
              <a:t>USA</a:t>
            </a:r>
            <a:endParaRPr lang="en-US" sz="1600" b="1" spc="10" dirty="0">
              <a:solidFill>
                <a:srgbClr val="FFFFFF"/>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8826BBD1-7E5F-6C6C-1BB0-831BABF855AB}"/>
              </a:ext>
            </a:extLst>
          </p:cNvPr>
          <p:cNvSpPr txBox="1"/>
          <p:nvPr/>
        </p:nvSpPr>
        <p:spPr>
          <a:xfrm>
            <a:off x="639763" y="4664242"/>
            <a:ext cx="9952037" cy="4837799"/>
          </a:xfrm>
          <a:prstGeom prst="rect">
            <a:avLst/>
          </a:prstGeom>
          <a:noFill/>
        </p:spPr>
        <p:txBody>
          <a:bodyPr wrap="square" lIns="0" tIns="0" rIns="0" bIns="0" rtlCol="0" anchor="ctr" anchorCtr="0">
            <a:spAutoFit/>
          </a:bodyPr>
          <a:lstStyle/>
          <a:p>
            <a:pPr marL="463550" indent="-292100">
              <a:lnSpc>
                <a:spcPct val="120000"/>
              </a:lnSpc>
              <a:buFont typeface="Arial" panose="020B0604020202020204" pitchFamily="34" charset="0"/>
              <a:buChar char="•"/>
            </a:pPr>
            <a:r>
              <a:rPr lang="en-US" sz="2200" spc="-100" dirty="0">
                <a:solidFill>
                  <a:srgbClr val="2C2460"/>
                </a:solidFill>
                <a:latin typeface="Arial" panose="020B0604020202020204" pitchFamily="34" charset="0"/>
                <a:cs typeface="Arial" panose="020B0604020202020204" pitchFamily="34" charset="0"/>
              </a:rPr>
              <a:t>Niemann-Pick disease type C (NPC) is an ultra-rare, progressive neurodegenerative lysosomal storage disease with persisting unmet medical need.</a:t>
            </a:r>
          </a:p>
          <a:p>
            <a:pPr marL="463550" indent="-292100">
              <a:lnSpc>
                <a:spcPct val="120000"/>
              </a:lnSpc>
              <a:buFont typeface="Arial" panose="020B0604020202020204" pitchFamily="34" charset="0"/>
              <a:buChar char="•"/>
            </a:pPr>
            <a:r>
              <a:rPr lang="en-US" sz="2200" spc="-100" dirty="0">
                <a:solidFill>
                  <a:srgbClr val="2C2460"/>
                </a:solidFill>
                <a:latin typeface="Arial" panose="020B0604020202020204" pitchFamily="34" charset="0"/>
                <a:cs typeface="Arial" panose="020B0604020202020204" pitchFamily="34" charset="0"/>
              </a:rPr>
              <a:t>Arimoclomol, an orally available small molecule, is the first FDA-approved treatment for NPC when used in combination with miglustat.</a:t>
            </a:r>
          </a:p>
          <a:p>
            <a:pPr marL="463550" indent="-292100">
              <a:lnSpc>
                <a:spcPct val="120000"/>
              </a:lnSpc>
              <a:buFont typeface="Arial" panose="020B0604020202020204" pitchFamily="34" charset="0"/>
              <a:buChar char="•"/>
            </a:pPr>
            <a:r>
              <a:rPr lang="en-US" sz="2200" spc="-100" dirty="0">
                <a:solidFill>
                  <a:srgbClr val="2C2460"/>
                </a:solidFill>
                <a:latin typeface="Arial" panose="020B0604020202020204" pitchFamily="34" charset="0"/>
                <a:cs typeface="Arial" panose="020B0604020202020204" pitchFamily="34" charset="0"/>
              </a:rPr>
              <a:t>Rare disease data are sparse and data collection opportunities limited.</a:t>
            </a:r>
          </a:p>
          <a:p>
            <a:pPr marL="463550" indent="-292100">
              <a:lnSpc>
                <a:spcPct val="120000"/>
              </a:lnSpc>
              <a:buFont typeface="Arial" panose="020B0604020202020204" pitchFamily="34" charset="0"/>
              <a:buChar char="•"/>
            </a:pPr>
            <a:r>
              <a:rPr lang="en-US" sz="2200" spc="-100" dirty="0">
                <a:solidFill>
                  <a:srgbClr val="2C2460"/>
                </a:solidFill>
                <a:latin typeface="Arial" panose="020B0604020202020204" pitchFamily="34" charset="0"/>
                <a:cs typeface="Arial" panose="020B0604020202020204" pitchFamily="34" charset="0"/>
              </a:rPr>
              <a:t>The US arimoclomol Expanded Access Program (EAP), initiated in June 2020 (NCT04316637), provides drug access to eligible NPC patients.</a:t>
            </a:r>
          </a:p>
          <a:p>
            <a:pPr marL="463550" indent="-292100">
              <a:lnSpc>
                <a:spcPct val="120000"/>
              </a:lnSpc>
              <a:buFont typeface="Arial" panose="020B0604020202020204" pitchFamily="34" charset="0"/>
              <a:buChar char="•"/>
            </a:pPr>
            <a:r>
              <a:rPr lang="en-US" sz="2200" spc="-100" dirty="0">
                <a:solidFill>
                  <a:srgbClr val="2C2460"/>
                </a:solidFill>
                <a:latin typeface="Arial" panose="020B0604020202020204" pitchFamily="34" charset="0"/>
                <a:cs typeface="Arial" panose="020B0604020202020204" pitchFamily="34" charset="0"/>
              </a:rPr>
              <a:t>Optional real-world data (RWD) collected in a protocol-driven EAP was initiated to expand the understanding of NPC, including populations not previously studied in randomized clinical trials, for patients consenting to RWD collection.</a:t>
            </a:r>
          </a:p>
          <a:p>
            <a:pPr marL="463550" indent="-292100">
              <a:lnSpc>
                <a:spcPct val="120000"/>
              </a:lnSpc>
              <a:buFont typeface="Arial" panose="020B0604020202020204" pitchFamily="34" charset="0"/>
              <a:buChar char="•"/>
            </a:pPr>
            <a:r>
              <a:rPr lang="en-US" sz="2200" spc="-100" dirty="0">
                <a:solidFill>
                  <a:srgbClr val="2C2460"/>
                </a:solidFill>
                <a:latin typeface="Arial" panose="020B0604020202020204" pitchFamily="34" charset="0"/>
                <a:cs typeface="Arial" panose="020B0604020202020204" pitchFamily="34" charset="0"/>
              </a:rPr>
              <a:t>Here we present effectiveness and safety data from pediatric and adult NPC patients treated in the US EAP with arimoclomol over a 3-year period. </a:t>
            </a:r>
          </a:p>
        </p:txBody>
      </p:sp>
      <p:sp>
        <p:nvSpPr>
          <p:cNvPr id="12" name="Rectangle 11">
            <a:extLst>
              <a:ext uri="{FF2B5EF4-FFF2-40B4-BE49-F238E27FC236}">
                <a16:creationId xmlns:a16="http://schemas.microsoft.com/office/drawing/2014/main" id="{C358FEBC-2DCF-135B-ED45-61B9D25C3272}"/>
              </a:ext>
            </a:extLst>
          </p:cNvPr>
          <p:cNvSpPr/>
          <p:nvPr/>
        </p:nvSpPr>
        <p:spPr>
          <a:xfrm>
            <a:off x="639763" y="4042290"/>
            <a:ext cx="10218737" cy="631463"/>
          </a:xfrm>
          <a:prstGeom prst="rect">
            <a:avLst/>
          </a:prstGeom>
          <a:solidFill>
            <a:srgbClr val="2C24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a:p>
        </p:txBody>
      </p:sp>
      <p:sp>
        <p:nvSpPr>
          <p:cNvPr id="14" name="Rectangle 13">
            <a:extLst>
              <a:ext uri="{FF2B5EF4-FFF2-40B4-BE49-F238E27FC236}">
                <a16:creationId xmlns:a16="http://schemas.microsoft.com/office/drawing/2014/main" id="{DE5181D6-D090-C81D-C910-85BF7E6329BC}"/>
              </a:ext>
            </a:extLst>
          </p:cNvPr>
          <p:cNvSpPr/>
          <p:nvPr/>
        </p:nvSpPr>
        <p:spPr>
          <a:xfrm>
            <a:off x="11085513" y="4042291"/>
            <a:ext cx="10218737" cy="5701937"/>
          </a:xfrm>
          <a:prstGeom prst="rect">
            <a:avLst/>
          </a:prstGeom>
          <a:solidFill>
            <a:srgbClr val="F2F2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a:p>
        </p:txBody>
      </p:sp>
      <p:sp>
        <p:nvSpPr>
          <p:cNvPr id="16" name="TextBox 15">
            <a:extLst>
              <a:ext uri="{FF2B5EF4-FFF2-40B4-BE49-F238E27FC236}">
                <a16:creationId xmlns:a16="http://schemas.microsoft.com/office/drawing/2014/main" id="{46FF361A-FFC9-2CFB-84CD-0B9EDB0A6894}"/>
              </a:ext>
            </a:extLst>
          </p:cNvPr>
          <p:cNvSpPr txBox="1"/>
          <p:nvPr/>
        </p:nvSpPr>
        <p:spPr>
          <a:xfrm>
            <a:off x="11087100" y="4664242"/>
            <a:ext cx="9950450" cy="4837799"/>
          </a:xfrm>
          <a:prstGeom prst="rect">
            <a:avLst/>
          </a:prstGeom>
          <a:noFill/>
        </p:spPr>
        <p:txBody>
          <a:bodyPr wrap="square" lIns="0" tIns="0" rIns="0" bIns="0" rtlCol="0" anchor="ctr" anchorCtr="0">
            <a:spAutoFit/>
          </a:bodyPr>
          <a:lstStyle>
            <a:defPPr>
              <a:defRPr lang="en-US"/>
            </a:defPPr>
            <a:lvl1pPr marL="463550" indent="-292100">
              <a:lnSpc>
                <a:spcPct val="120000"/>
              </a:lnSpc>
              <a:buFont typeface="Arial" panose="020B0604020202020204" pitchFamily="34" charset="0"/>
              <a:buChar char="•"/>
              <a:defRPr sz="2200" spc="-100">
                <a:solidFill>
                  <a:srgbClr val="2C2460"/>
                </a:solidFill>
                <a:latin typeface="Arial" panose="020B0604020202020204" pitchFamily="34" charset="0"/>
                <a:cs typeface="Arial" panose="020B0604020202020204" pitchFamily="34" charset="0"/>
              </a:defRPr>
            </a:lvl1pPr>
          </a:lstStyle>
          <a:p>
            <a:r>
              <a:rPr lang="en-GB" dirty="0"/>
              <a:t>The protocol-driven US EAP is a prospective real-world study designed to provide expanded access to arimoclomol for NPC patients who were not eligible for or unable to participate in clinical trials.</a:t>
            </a:r>
          </a:p>
          <a:p>
            <a:r>
              <a:rPr lang="en-GB" dirty="0"/>
              <a:t>The 15-site US EAP was designed to also collect RWD for those participants who consented to data collection.</a:t>
            </a:r>
          </a:p>
          <a:p>
            <a:r>
              <a:rPr lang="en-GB" dirty="0"/>
              <a:t>Effectiveness was measured as the change from baseline in the physician-reported 5-domain NPC Clinical Severity Scale (5DNPCCSS) and rescored 4-domain NPC Clinical Severity Scale (R4DNPCCSS) score.</a:t>
            </a:r>
          </a:p>
          <a:p>
            <a:r>
              <a:rPr lang="en-GB" dirty="0"/>
              <a:t>Scores were analyzed at 1-year (&lt;13 months), 2 years (≥13 to &lt;25 months), and 3 years (≥25 to &lt;37 months) post-treatment initiation for patients with a minimum of 1 year of follow-up using descriptive statistics.</a:t>
            </a:r>
          </a:p>
          <a:p>
            <a:r>
              <a:rPr lang="en-GB" dirty="0"/>
              <a:t>All adverse events were recorded during the US EAP and were summarized.</a:t>
            </a:r>
          </a:p>
        </p:txBody>
      </p:sp>
      <p:sp>
        <p:nvSpPr>
          <p:cNvPr id="17" name="Rectangle 16">
            <a:extLst>
              <a:ext uri="{FF2B5EF4-FFF2-40B4-BE49-F238E27FC236}">
                <a16:creationId xmlns:a16="http://schemas.microsoft.com/office/drawing/2014/main" id="{F8A57004-5911-7866-2227-6B9646E05E97}"/>
              </a:ext>
            </a:extLst>
          </p:cNvPr>
          <p:cNvSpPr/>
          <p:nvPr/>
        </p:nvSpPr>
        <p:spPr>
          <a:xfrm>
            <a:off x="11085513" y="4042291"/>
            <a:ext cx="10218737" cy="631463"/>
          </a:xfrm>
          <a:prstGeom prst="rect">
            <a:avLst/>
          </a:prstGeom>
          <a:solidFill>
            <a:srgbClr val="2C24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a:p>
        </p:txBody>
      </p:sp>
      <p:sp>
        <p:nvSpPr>
          <p:cNvPr id="26" name="TextBox 25">
            <a:extLst>
              <a:ext uri="{FF2B5EF4-FFF2-40B4-BE49-F238E27FC236}">
                <a16:creationId xmlns:a16="http://schemas.microsoft.com/office/drawing/2014/main" id="{7156F786-2DBA-98BF-5252-B6DAB0C6FF40}"/>
              </a:ext>
            </a:extLst>
          </p:cNvPr>
          <p:cNvSpPr txBox="1"/>
          <p:nvPr/>
        </p:nvSpPr>
        <p:spPr>
          <a:xfrm>
            <a:off x="895350" y="12541148"/>
            <a:ext cx="9780729" cy="215444"/>
          </a:xfrm>
          <a:prstGeom prst="rect">
            <a:avLst/>
          </a:prstGeom>
          <a:noFill/>
        </p:spPr>
        <p:txBody>
          <a:bodyPr wrap="square" lIns="0" tIns="0" rIns="0" bIns="0" rtlCol="0">
            <a:spAutoFit/>
          </a:bodyPr>
          <a:lstStyle>
            <a:defPPr>
              <a:defRPr lang="en-US"/>
            </a:defPPr>
            <a:lvl1pPr>
              <a:defRPr sz="1100">
                <a:latin typeface="Arial" panose="020B0604020202020204" pitchFamily="34" charset="0"/>
              </a:defRPr>
            </a:lvl1pPr>
          </a:lstStyle>
          <a:p>
            <a:r>
              <a:rPr lang="en-US" sz="1400" dirty="0">
                <a:solidFill>
                  <a:schemeClr val="accent3"/>
                </a:solidFill>
              </a:rPr>
              <a:t>*Eligibility and ineligibility criteria described are not inclusive of all criteria.  Refer to NCT04316637 for complete criteria.</a:t>
            </a:r>
          </a:p>
        </p:txBody>
      </p:sp>
      <p:graphicFrame>
        <p:nvGraphicFramePr>
          <p:cNvPr id="27" name="object 24">
            <a:extLst>
              <a:ext uri="{FF2B5EF4-FFF2-40B4-BE49-F238E27FC236}">
                <a16:creationId xmlns:a16="http://schemas.microsoft.com/office/drawing/2014/main" id="{BF802FA7-D705-C8C4-9E17-3A5BEF058418}"/>
              </a:ext>
            </a:extLst>
          </p:cNvPr>
          <p:cNvGraphicFramePr>
            <a:graphicFrameLocks noGrp="1"/>
          </p:cNvGraphicFramePr>
          <p:nvPr>
            <p:extLst>
              <p:ext uri="{D42A27DB-BD31-4B8C-83A1-F6EECF244321}">
                <p14:modId xmlns:p14="http://schemas.microsoft.com/office/powerpoint/2010/main" val="3559220456"/>
              </p:ext>
            </p:extLst>
          </p:nvPr>
        </p:nvGraphicFramePr>
        <p:xfrm>
          <a:off x="5753100" y="11047905"/>
          <a:ext cx="5105400" cy="1441958"/>
        </p:xfrm>
        <a:graphic>
          <a:graphicData uri="http://schemas.openxmlformats.org/drawingml/2006/table">
            <a:tbl>
              <a:tblPr firstRow="1" bandRow="1">
                <a:tableStyleId>{72833802-FEF1-4C79-8D5D-14CF1EAF98D9}</a:tableStyleId>
              </a:tblPr>
              <a:tblGrid>
                <a:gridCol w="5105400">
                  <a:extLst>
                    <a:ext uri="{9D8B030D-6E8A-4147-A177-3AD203B41FA5}">
                      <a16:colId xmlns:a16="http://schemas.microsoft.com/office/drawing/2014/main" val="20000"/>
                    </a:ext>
                  </a:extLst>
                </a:gridCol>
              </a:tblGrid>
              <a:tr h="258305">
                <a:tc>
                  <a:txBody>
                    <a:bodyPr/>
                    <a:lstStyle/>
                    <a:p>
                      <a:pPr marL="19685">
                        <a:lnSpc>
                          <a:spcPts val="595"/>
                        </a:lnSpc>
                        <a:spcBef>
                          <a:spcPts val="60"/>
                        </a:spcBef>
                      </a:pPr>
                      <a:endParaRPr lang="en-US" sz="1400" b="1" spc="10" dirty="0">
                        <a:solidFill>
                          <a:srgbClr val="FFFFFF"/>
                        </a:solidFill>
                        <a:latin typeface="Arial" panose="020B0604020202020204" pitchFamily="34" charset="0"/>
                        <a:cs typeface="Arial" panose="020B0604020202020204" pitchFamily="34" charset="0"/>
                      </a:endParaRPr>
                    </a:p>
                    <a:p>
                      <a:pPr marL="19685" marR="0" lvl="0" indent="0" defTabSz="914400" eaLnBrk="1" fontAlgn="auto" latinLnBrk="0" hangingPunct="1">
                        <a:lnSpc>
                          <a:spcPts val="595"/>
                        </a:lnSpc>
                        <a:spcBef>
                          <a:spcPts val="60"/>
                        </a:spcBef>
                        <a:spcAft>
                          <a:spcPts val="0"/>
                        </a:spcAft>
                        <a:buClrTx/>
                        <a:buSzTx/>
                        <a:buFontTx/>
                        <a:buNone/>
                        <a:tabLst/>
                        <a:defRPr/>
                      </a:pPr>
                      <a:r>
                        <a:rPr lang="en-US" sz="1600" b="1" spc="10" dirty="0">
                          <a:solidFill>
                            <a:schemeClr val="accent3"/>
                          </a:solidFill>
                          <a:latin typeface="Arial" panose="020B0604020202020204" pitchFamily="34" charset="0"/>
                          <a:cs typeface="Arial" panose="020B0604020202020204" pitchFamily="34" charset="0"/>
                        </a:rPr>
                        <a:t>Ineligibility</a:t>
                      </a:r>
                      <a:r>
                        <a:rPr lang="en-US" sz="1600" b="1" spc="50" dirty="0">
                          <a:solidFill>
                            <a:schemeClr val="accent3"/>
                          </a:solidFill>
                          <a:latin typeface="Arial" panose="020B0604020202020204" pitchFamily="34" charset="0"/>
                          <a:cs typeface="Arial" panose="020B0604020202020204" pitchFamily="34" charset="0"/>
                        </a:rPr>
                        <a:t> </a:t>
                      </a:r>
                      <a:r>
                        <a:rPr lang="en-US" sz="1600" b="1" spc="-10" dirty="0">
                          <a:solidFill>
                            <a:schemeClr val="accent3"/>
                          </a:solidFill>
                          <a:latin typeface="Arial" panose="020B0604020202020204" pitchFamily="34" charset="0"/>
                          <a:cs typeface="Arial" panose="020B0604020202020204" pitchFamily="34" charset="0"/>
                        </a:rPr>
                        <a:t>Criteria</a:t>
                      </a:r>
                      <a:endParaRPr lang="en-US" sz="1600" dirty="0">
                        <a:solidFill>
                          <a:schemeClr val="accent3"/>
                        </a:solidFill>
                        <a:latin typeface="Arial" panose="020B0604020202020204" pitchFamily="34" charset="0"/>
                        <a:cs typeface="Arial" panose="020B0604020202020204" pitchFamily="34" charset="0"/>
                      </a:endParaRPr>
                    </a:p>
                  </a:txBody>
                  <a:tcPr marL="108000" marR="45720"/>
                </a:tc>
                <a:extLst>
                  <a:ext uri="{0D108BD9-81ED-4DB2-BD59-A6C34878D82A}">
                    <a16:rowId xmlns:a16="http://schemas.microsoft.com/office/drawing/2014/main" val="10000"/>
                  </a:ext>
                </a:extLst>
              </a:tr>
              <a:tr h="835226">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400" dirty="0">
                          <a:solidFill>
                            <a:srgbClr val="2C2460"/>
                          </a:solidFill>
                          <a:latin typeface="Arial" panose="020B0604020202020204" pitchFamily="34" charset="0"/>
                          <a:cs typeface="Arial" panose="020B0604020202020204" pitchFamily="34" charset="0"/>
                        </a:rPr>
                        <a:t>Severe</a:t>
                      </a:r>
                      <a:r>
                        <a:rPr lang="en-US" sz="1400" spc="60" dirty="0">
                          <a:solidFill>
                            <a:srgbClr val="2C2460"/>
                          </a:solidFill>
                          <a:latin typeface="Arial" panose="020B0604020202020204" pitchFamily="34" charset="0"/>
                          <a:cs typeface="Arial" panose="020B0604020202020204" pitchFamily="34" charset="0"/>
                        </a:rPr>
                        <a:t> </a:t>
                      </a:r>
                      <a:r>
                        <a:rPr lang="en-US" sz="1400" dirty="0">
                          <a:solidFill>
                            <a:srgbClr val="2C2460"/>
                          </a:solidFill>
                          <a:latin typeface="Arial" panose="020B0604020202020204" pitchFamily="34" charset="0"/>
                          <a:cs typeface="Arial" panose="020B0604020202020204" pitchFamily="34" charset="0"/>
                        </a:rPr>
                        <a:t>liver</a:t>
                      </a:r>
                      <a:r>
                        <a:rPr lang="en-US" sz="1400" spc="65" dirty="0">
                          <a:solidFill>
                            <a:srgbClr val="2C2460"/>
                          </a:solidFill>
                          <a:latin typeface="Arial" panose="020B0604020202020204" pitchFamily="34" charset="0"/>
                          <a:cs typeface="Arial" panose="020B0604020202020204" pitchFamily="34" charset="0"/>
                        </a:rPr>
                        <a:t> </a:t>
                      </a:r>
                      <a:r>
                        <a:rPr lang="en-US" sz="1400" spc="-10" dirty="0">
                          <a:solidFill>
                            <a:srgbClr val="2C2460"/>
                          </a:solidFill>
                          <a:latin typeface="Arial" panose="020B0604020202020204" pitchFamily="34" charset="0"/>
                          <a:cs typeface="Arial" panose="020B0604020202020204" pitchFamily="34" charset="0"/>
                        </a:rPr>
                        <a:t>disease; k</a:t>
                      </a:r>
                      <a:r>
                        <a:rPr lang="en-US" sz="1400" dirty="0">
                          <a:solidFill>
                            <a:srgbClr val="2C2460"/>
                          </a:solidFill>
                          <a:latin typeface="Arial" panose="020B0604020202020204" pitchFamily="34" charset="0"/>
                          <a:cs typeface="Arial" panose="020B0604020202020204" pitchFamily="34" charset="0"/>
                        </a:rPr>
                        <a:t>idney</a:t>
                      </a:r>
                      <a:r>
                        <a:rPr lang="en-US" sz="1400" spc="95" dirty="0">
                          <a:solidFill>
                            <a:srgbClr val="2C2460"/>
                          </a:solidFill>
                          <a:latin typeface="Arial" panose="020B0604020202020204" pitchFamily="34" charset="0"/>
                          <a:cs typeface="Arial" panose="020B0604020202020204" pitchFamily="34" charset="0"/>
                        </a:rPr>
                        <a:t> </a:t>
                      </a:r>
                      <a:r>
                        <a:rPr lang="en-US" sz="1400" spc="-10" dirty="0">
                          <a:solidFill>
                            <a:srgbClr val="2C2460"/>
                          </a:solidFill>
                          <a:latin typeface="Arial" panose="020B0604020202020204" pitchFamily="34" charset="0"/>
                          <a:cs typeface="Arial" panose="020B0604020202020204" pitchFamily="34" charset="0"/>
                        </a:rPr>
                        <a:t>disease; </a:t>
                      </a:r>
                      <a:r>
                        <a:rPr lang="en-US" sz="1400" spc="10" dirty="0">
                          <a:solidFill>
                            <a:srgbClr val="2C2460"/>
                          </a:solidFill>
                          <a:latin typeface="Arial" panose="020B0604020202020204" pitchFamily="34" charset="0"/>
                          <a:cs typeface="Arial" panose="020B0604020202020204" pitchFamily="34" charset="0"/>
                        </a:rPr>
                        <a:t>known</a:t>
                      </a:r>
                      <a:r>
                        <a:rPr lang="en-US" sz="1400" spc="30" dirty="0">
                          <a:solidFill>
                            <a:srgbClr val="2C2460"/>
                          </a:solidFill>
                          <a:latin typeface="Arial" panose="020B0604020202020204" pitchFamily="34" charset="0"/>
                          <a:cs typeface="Arial" panose="020B0604020202020204" pitchFamily="34" charset="0"/>
                        </a:rPr>
                        <a:t> </a:t>
                      </a:r>
                      <a:r>
                        <a:rPr lang="en-US" sz="1400" spc="10" dirty="0">
                          <a:solidFill>
                            <a:srgbClr val="2C2460"/>
                          </a:solidFill>
                          <a:latin typeface="Arial" panose="020B0604020202020204" pitchFamily="34" charset="0"/>
                          <a:cs typeface="Arial" panose="020B0604020202020204" pitchFamily="34" charset="0"/>
                        </a:rPr>
                        <a:t>or</a:t>
                      </a:r>
                      <a:r>
                        <a:rPr lang="en-US" sz="1400" spc="30" dirty="0">
                          <a:solidFill>
                            <a:srgbClr val="2C2460"/>
                          </a:solidFill>
                          <a:latin typeface="Arial" panose="020B0604020202020204" pitchFamily="34" charset="0"/>
                          <a:cs typeface="Arial" panose="020B0604020202020204" pitchFamily="34" charset="0"/>
                        </a:rPr>
                        <a:t> </a:t>
                      </a:r>
                      <a:r>
                        <a:rPr lang="en-US" sz="1400" spc="10" dirty="0">
                          <a:solidFill>
                            <a:srgbClr val="2C2460"/>
                          </a:solidFill>
                          <a:latin typeface="Arial" panose="020B0604020202020204" pitchFamily="34" charset="0"/>
                          <a:cs typeface="Arial" panose="020B0604020202020204" pitchFamily="34" charset="0"/>
                        </a:rPr>
                        <a:t>suspected</a:t>
                      </a:r>
                      <a:r>
                        <a:rPr lang="en-US" sz="1400" spc="30" dirty="0">
                          <a:solidFill>
                            <a:srgbClr val="2C2460"/>
                          </a:solidFill>
                          <a:latin typeface="Arial" panose="020B0604020202020204" pitchFamily="34" charset="0"/>
                          <a:cs typeface="Arial" panose="020B0604020202020204" pitchFamily="34" charset="0"/>
                        </a:rPr>
                        <a:t> </a:t>
                      </a:r>
                      <a:r>
                        <a:rPr lang="en-US" sz="1400" spc="10" dirty="0">
                          <a:solidFill>
                            <a:srgbClr val="2C2460"/>
                          </a:solidFill>
                          <a:latin typeface="Arial" panose="020B0604020202020204" pitchFamily="34" charset="0"/>
                          <a:cs typeface="Arial" panose="020B0604020202020204" pitchFamily="34" charset="0"/>
                        </a:rPr>
                        <a:t>allergy</a:t>
                      </a:r>
                      <a:r>
                        <a:rPr lang="en-US" sz="1400" spc="30" dirty="0">
                          <a:solidFill>
                            <a:srgbClr val="2C2460"/>
                          </a:solidFill>
                          <a:latin typeface="Arial" panose="020B0604020202020204" pitchFamily="34" charset="0"/>
                          <a:cs typeface="Arial" panose="020B0604020202020204" pitchFamily="34" charset="0"/>
                        </a:rPr>
                        <a:t> </a:t>
                      </a:r>
                      <a:r>
                        <a:rPr lang="en-US" sz="1400" spc="10" dirty="0">
                          <a:solidFill>
                            <a:srgbClr val="2C2460"/>
                          </a:solidFill>
                          <a:latin typeface="Arial" panose="020B0604020202020204" pitchFamily="34" charset="0"/>
                          <a:cs typeface="Arial" panose="020B0604020202020204" pitchFamily="34" charset="0"/>
                        </a:rPr>
                        <a:t>or</a:t>
                      </a:r>
                      <a:r>
                        <a:rPr lang="en-US" sz="1400" spc="30" dirty="0">
                          <a:solidFill>
                            <a:srgbClr val="2C2460"/>
                          </a:solidFill>
                          <a:latin typeface="Arial" panose="020B0604020202020204" pitchFamily="34" charset="0"/>
                          <a:cs typeface="Arial" panose="020B0604020202020204" pitchFamily="34" charset="0"/>
                        </a:rPr>
                        <a:t> </a:t>
                      </a:r>
                      <a:r>
                        <a:rPr lang="en-US" sz="1400" spc="10" dirty="0">
                          <a:solidFill>
                            <a:srgbClr val="2C2460"/>
                          </a:solidFill>
                          <a:latin typeface="Arial" panose="020B0604020202020204" pitchFamily="34" charset="0"/>
                          <a:cs typeface="Arial" panose="020B0604020202020204" pitchFamily="34" charset="0"/>
                        </a:rPr>
                        <a:t>intolerance</a:t>
                      </a:r>
                      <a:r>
                        <a:rPr lang="en-US" sz="1400" spc="30" dirty="0">
                          <a:solidFill>
                            <a:srgbClr val="2C2460"/>
                          </a:solidFill>
                          <a:latin typeface="Arial" panose="020B0604020202020204" pitchFamily="34" charset="0"/>
                          <a:cs typeface="Arial" panose="020B0604020202020204" pitchFamily="34" charset="0"/>
                        </a:rPr>
                        <a:t> </a:t>
                      </a:r>
                      <a:r>
                        <a:rPr lang="en-US" sz="1400" spc="-25" dirty="0">
                          <a:solidFill>
                            <a:srgbClr val="2C2460"/>
                          </a:solidFill>
                          <a:latin typeface="Arial" panose="020B0604020202020204" pitchFamily="34" charset="0"/>
                          <a:cs typeface="Arial" panose="020B0604020202020204" pitchFamily="34" charset="0"/>
                        </a:rPr>
                        <a:t>to</a:t>
                      </a:r>
                      <a:r>
                        <a:rPr lang="en-US" sz="1400" spc="500" dirty="0">
                          <a:solidFill>
                            <a:srgbClr val="2C2460"/>
                          </a:solidFill>
                          <a:latin typeface="Arial" panose="020B0604020202020204" pitchFamily="34" charset="0"/>
                          <a:cs typeface="Arial" panose="020B0604020202020204" pitchFamily="34" charset="0"/>
                        </a:rPr>
                        <a:t> </a:t>
                      </a:r>
                      <a:r>
                        <a:rPr lang="en-US" sz="1400" spc="-10" dirty="0">
                          <a:solidFill>
                            <a:srgbClr val="2C2460"/>
                          </a:solidFill>
                          <a:latin typeface="Arial" panose="020B0604020202020204" pitchFamily="34" charset="0"/>
                          <a:cs typeface="Arial" panose="020B0604020202020204" pitchFamily="34" charset="0"/>
                        </a:rPr>
                        <a:t>arimoclomol; p</a:t>
                      </a:r>
                      <a:r>
                        <a:rPr lang="en-US" sz="1400" dirty="0">
                          <a:solidFill>
                            <a:srgbClr val="2C2460"/>
                          </a:solidFill>
                          <a:latin typeface="Arial" panose="020B0604020202020204" pitchFamily="34" charset="0"/>
                          <a:cs typeface="Arial" panose="020B0604020202020204" pitchFamily="34" charset="0"/>
                        </a:rPr>
                        <a:t>regnancy,</a:t>
                      </a:r>
                      <a:r>
                        <a:rPr lang="en-US" sz="1400" spc="95" dirty="0">
                          <a:solidFill>
                            <a:srgbClr val="2C2460"/>
                          </a:solidFill>
                          <a:latin typeface="Arial" panose="020B0604020202020204" pitchFamily="34" charset="0"/>
                          <a:cs typeface="Arial" panose="020B0604020202020204" pitchFamily="34" charset="0"/>
                        </a:rPr>
                        <a:t> </a:t>
                      </a:r>
                      <a:r>
                        <a:rPr lang="en-US" sz="1400" dirty="0">
                          <a:solidFill>
                            <a:srgbClr val="2C2460"/>
                          </a:solidFill>
                          <a:latin typeface="Arial" panose="020B0604020202020204" pitchFamily="34" charset="0"/>
                          <a:cs typeface="Arial" panose="020B0604020202020204" pitchFamily="34" charset="0"/>
                        </a:rPr>
                        <a:t>planning</a:t>
                      </a:r>
                      <a:r>
                        <a:rPr lang="en-US" sz="1400" spc="100" dirty="0">
                          <a:solidFill>
                            <a:srgbClr val="2C2460"/>
                          </a:solidFill>
                          <a:latin typeface="Arial" panose="020B0604020202020204" pitchFamily="34" charset="0"/>
                          <a:cs typeface="Arial" panose="020B0604020202020204" pitchFamily="34" charset="0"/>
                        </a:rPr>
                        <a:t> </a:t>
                      </a:r>
                      <a:r>
                        <a:rPr lang="en-US" sz="1400" dirty="0">
                          <a:solidFill>
                            <a:srgbClr val="2C2460"/>
                          </a:solidFill>
                          <a:latin typeface="Arial" panose="020B0604020202020204" pitchFamily="34" charset="0"/>
                          <a:cs typeface="Arial" panose="020B0604020202020204" pitchFamily="34" charset="0"/>
                        </a:rPr>
                        <a:t>to</a:t>
                      </a:r>
                      <a:r>
                        <a:rPr lang="en-US" sz="1400" spc="95" dirty="0">
                          <a:solidFill>
                            <a:srgbClr val="2C2460"/>
                          </a:solidFill>
                          <a:latin typeface="Arial" panose="020B0604020202020204" pitchFamily="34" charset="0"/>
                          <a:cs typeface="Arial" panose="020B0604020202020204" pitchFamily="34" charset="0"/>
                        </a:rPr>
                        <a:t> </a:t>
                      </a:r>
                      <a:r>
                        <a:rPr lang="en-US" sz="1400" dirty="0">
                          <a:solidFill>
                            <a:srgbClr val="2C2460"/>
                          </a:solidFill>
                          <a:latin typeface="Arial" panose="020B0604020202020204" pitchFamily="34" charset="0"/>
                          <a:cs typeface="Arial" panose="020B0604020202020204" pitchFamily="34" charset="0"/>
                        </a:rPr>
                        <a:t>become</a:t>
                      </a:r>
                      <a:r>
                        <a:rPr lang="en-US" sz="1400" spc="100" dirty="0">
                          <a:solidFill>
                            <a:srgbClr val="2C2460"/>
                          </a:solidFill>
                          <a:latin typeface="Arial" panose="020B0604020202020204" pitchFamily="34" charset="0"/>
                          <a:cs typeface="Arial" panose="020B0604020202020204" pitchFamily="34" charset="0"/>
                        </a:rPr>
                        <a:t> </a:t>
                      </a:r>
                      <a:r>
                        <a:rPr lang="en-US" sz="1400" dirty="0">
                          <a:solidFill>
                            <a:srgbClr val="2C2460"/>
                          </a:solidFill>
                          <a:latin typeface="Arial" panose="020B0604020202020204" pitchFamily="34" charset="0"/>
                          <a:cs typeface="Arial" panose="020B0604020202020204" pitchFamily="34" charset="0"/>
                        </a:rPr>
                        <a:t>pregnant</a:t>
                      </a:r>
                      <a:r>
                        <a:rPr lang="en-US" sz="1400" spc="95" dirty="0">
                          <a:solidFill>
                            <a:srgbClr val="2C2460"/>
                          </a:solidFill>
                          <a:latin typeface="Arial" panose="020B0604020202020204" pitchFamily="34" charset="0"/>
                          <a:cs typeface="Arial" panose="020B0604020202020204" pitchFamily="34" charset="0"/>
                        </a:rPr>
                        <a:t> </a:t>
                      </a:r>
                      <a:r>
                        <a:rPr lang="en-US" sz="1400" dirty="0">
                          <a:solidFill>
                            <a:srgbClr val="2C2460"/>
                          </a:solidFill>
                          <a:latin typeface="Arial" panose="020B0604020202020204" pitchFamily="34" charset="0"/>
                          <a:cs typeface="Arial" panose="020B0604020202020204" pitchFamily="34" charset="0"/>
                        </a:rPr>
                        <a:t>or</a:t>
                      </a:r>
                      <a:r>
                        <a:rPr lang="en-US" sz="1400" spc="80" dirty="0">
                          <a:solidFill>
                            <a:srgbClr val="2C2460"/>
                          </a:solidFill>
                          <a:latin typeface="Arial" panose="020B0604020202020204" pitchFamily="34" charset="0"/>
                          <a:cs typeface="Arial" panose="020B0604020202020204" pitchFamily="34" charset="0"/>
                        </a:rPr>
                        <a:t> </a:t>
                      </a:r>
                      <a:r>
                        <a:rPr lang="en-US" sz="1400" dirty="0">
                          <a:solidFill>
                            <a:srgbClr val="2C2460"/>
                          </a:solidFill>
                          <a:latin typeface="Arial" panose="020B0604020202020204" pitchFamily="34" charset="0"/>
                          <a:cs typeface="Arial" panose="020B0604020202020204" pitchFamily="34" charset="0"/>
                        </a:rPr>
                        <a:t>currently</a:t>
                      </a:r>
                      <a:r>
                        <a:rPr lang="en-US" sz="1400" spc="80" dirty="0">
                          <a:solidFill>
                            <a:srgbClr val="2C2460"/>
                          </a:solidFill>
                          <a:latin typeface="Arial" panose="020B0604020202020204" pitchFamily="34" charset="0"/>
                          <a:cs typeface="Arial" panose="020B0604020202020204" pitchFamily="34" charset="0"/>
                        </a:rPr>
                        <a:t> </a:t>
                      </a:r>
                      <a:r>
                        <a:rPr lang="en-US" sz="1400" spc="-10" dirty="0">
                          <a:solidFill>
                            <a:srgbClr val="2C2460"/>
                          </a:solidFill>
                          <a:latin typeface="Arial" panose="020B0604020202020204" pitchFamily="34" charset="0"/>
                          <a:cs typeface="Arial" panose="020B0604020202020204" pitchFamily="34" charset="0"/>
                        </a:rPr>
                        <a:t>breastfeeding; </a:t>
                      </a:r>
                      <a:r>
                        <a:rPr lang="en-US" sz="1400" dirty="0">
                          <a:solidFill>
                            <a:srgbClr val="2C2460"/>
                          </a:solidFill>
                          <a:latin typeface="Arial" panose="020B0604020202020204" pitchFamily="34" charset="0"/>
                          <a:cs typeface="Arial" panose="020B0604020202020204" pitchFamily="34" charset="0"/>
                        </a:rPr>
                        <a:t>treatment</a:t>
                      </a:r>
                      <a:r>
                        <a:rPr lang="en-US" sz="1400" spc="80" dirty="0">
                          <a:solidFill>
                            <a:srgbClr val="2C2460"/>
                          </a:solidFill>
                          <a:latin typeface="Arial" panose="020B0604020202020204" pitchFamily="34" charset="0"/>
                          <a:cs typeface="Arial" panose="020B0604020202020204" pitchFamily="34" charset="0"/>
                        </a:rPr>
                        <a:t> </a:t>
                      </a:r>
                      <a:r>
                        <a:rPr lang="en-US" sz="1400" dirty="0">
                          <a:solidFill>
                            <a:srgbClr val="2C2460"/>
                          </a:solidFill>
                          <a:latin typeface="Arial" panose="020B0604020202020204" pitchFamily="34" charset="0"/>
                          <a:cs typeface="Arial" panose="020B0604020202020204" pitchFamily="34" charset="0"/>
                        </a:rPr>
                        <a:t>with</a:t>
                      </a:r>
                      <a:r>
                        <a:rPr lang="en-US" sz="1400" spc="90" dirty="0">
                          <a:solidFill>
                            <a:srgbClr val="2C2460"/>
                          </a:solidFill>
                          <a:latin typeface="Arial" panose="020B0604020202020204" pitchFamily="34" charset="0"/>
                          <a:cs typeface="Arial" panose="020B0604020202020204" pitchFamily="34" charset="0"/>
                        </a:rPr>
                        <a:t> </a:t>
                      </a:r>
                      <a:r>
                        <a:rPr lang="en-US" sz="1400" dirty="0">
                          <a:solidFill>
                            <a:srgbClr val="2C2460"/>
                          </a:solidFill>
                          <a:latin typeface="Arial" panose="020B0604020202020204" pitchFamily="34" charset="0"/>
                          <a:cs typeface="Arial" panose="020B0604020202020204" pitchFamily="34" charset="0"/>
                        </a:rPr>
                        <a:t>other</a:t>
                      </a:r>
                      <a:r>
                        <a:rPr lang="en-US" sz="1400" spc="85" dirty="0">
                          <a:solidFill>
                            <a:srgbClr val="2C2460"/>
                          </a:solidFill>
                          <a:latin typeface="Arial" panose="020B0604020202020204" pitchFamily="34" charset="0"/>
                          <a:cs typeface="Arial" panose="020B0604020202020204" pitchFamily="34" charset="0"/>
                        </a:rPr>
                        <a:t> </a:t>
                      </a:r>
                      <a:r>
                        <a:rPr lang="en-US" sz="1400" dirty="0">
                          <a:solidFill>
                            <a:srgbClr val="2C2460"/>
                          </a:solidFill>
                          <a:latin typeface="Arial" panose="020B0604020202020204" pitchFamily="34" charset="0"/>
                          <a:cs typeface="Arial" panose="020B0604020202020204" pitchFamily="34" charset="0"/>
                        </a:rPr>
                        <a:t>investigational</a:t>
                      </a:r>
                      <a:r>
                        <a:rPr lang="en-US" sz="1400" spc="85" dirty="0">
                          <a:solidFill>
                            <a:srgbClr val="2C2460"/>
                          </a:solidFill>
                          <a:latin typeface="Arial" panose="020B0604020202020204" pitchFamily="34" charset="0"/>
                          <a:cs typeface="Arial" panose="020B0604020202020204" pitchFamily="34" charset="0"/>
                        </a:rPr>
                        <a:t> </a:t>
                      </a:r>
                      <a:r>
                        <a:rPr lang="en-US" sz="1400" spc="-20" dirty="0">
                          <a:solidFill>
                            <a:srgbClr val="2C2460"/>
                          </a:solidFill>
                          <a:latin typeface="Arial" panose="020B0604020202020204" pitchFamily="34" charset="0"/>
                          <a:cs typeface="Arial" panose="020B0604020202020204" pitchFamily="34" charset="0"/>
                        </a:rPr>
                        <a:t>drug</a:t>
                      </a:r>
                      <a:r>
                        <a:rPr lang="en-US" sz="1400" spc="500" dirty="0">
                          <a:solidFill>
                            <a:srgbClr val="2C2460"/>
                          </a:solidFill>
                          <a:latin typeface="Arial" panose="020B0604020202020204" pitchFamily="34" charset="0"/>
                          <a:cs typeface="Arial" panose="020B0604020202020204" pitchFamily="34" charset="0"/>
                        </a:rPr>
                        <a:t> </a:t>
                      </a:r>
                      <a:r>
                        <a:rPr lang="en-US" sz="1400" dirty="0">
                          <a:solidFill>
                            <a:srgbClr val="2C2460"/>
                          </a:solidFill>
                          <a:latin typeface="Arial" panose="020B0604020202020204" pitchFamily="34" charset="0"/>
                          <a:cs typeface="Arial" panose="020B0604020202020204" pitchFamily="34" charset="0"/>
                        </a:rPr>
                        <a:t>during</a:t>
                      </a:r>
                      <a:r>
                        <a:rPr lang="en-US" sz="1400" spc="45" dirty="0">
                          <a:solidFill>
                            <a:srgbClr val="2C2460"/>
                          </a:solidFill>
                          <a:latin typeface="Arial" panose="020B0604020202020204" pitchFamily="34" charset="0"/>
                          <a:cs typeface="Arial" panose="020B0604020202020204" pitchFamily="34" charset="0"/>
                        </a:rPr>
                        <a:t> </a:t>
                      </a:r>
                      <a:r>
                        <a:rPr lang="en-US" sz="1400" dirty="0">
                          <a:solidFill>
                            <a:srgbClr val="2C2460"/>
                          </a:solidFill>
                          <a:latin typeface="Arial" panose="020B0604020202020204" pitchFamily="34" charset="0"/>
                          <a:cs typeface="Arial" panose="020B0604020202020204" pitchFamily="34" charset="0"/>
                        </a:rPr>
                        <a:t>the</a:t>
                      </a:r>
                      <a:r>
                        <a:rPr lang="en-US" sz="1400" spc="50" dirty="0">
                          <a:solidFill>
                            <a:srgbClr val="2C2460"/>
                          </a:solidFill>
                          <a:latin typeface="Arial" panose="020B0604020202020204" pitchFamily="34" charset="0"/>
                          <a:cs typeface="Arial" panose="020B0604020202020204" pitchFamily="34" charset="0"/>
                        </a:rPr>
                        <a:t> </a:t>
                      </a:r>
                      <a:r>
                        <a:rPr lang="en-US" sz="1400" dirty="0">
                          <a:solidFill>
                            <a:srgbClr val="2C2460"/>
                          </a:solidFill>
                          <a:latin typeface="Arial" panose="020B0604020202020204" pitchFamily="34" charset="0"/>
                          <a:cs typeface="Arial" panose="020B0604020202020204" pitchFamily="34" charset="0"/>
                        </a:rPr>
                        <a:t>EAP</a:t>
                      </a:r>
                      <a:r>
                        <a:rPr lang="en-US" sz="1400" spc="45" dirty="0">
                          <a:solidFill>
                            <a:srgbClr val="2C2460"/>
                          </a:solidFill>
                          <a:latin typeface="Arial" panose="020B0604020202020204" pitchFamily="34" charset="0"/>
                          <a:cs typeface="Arial" panose="020B0604020202020204" pitchFamily="34" charset="0"/>
                        </a:rPr>
                        <a:t> </a:t>
                      </a:r>
                      <a:r>
                        <a:rPr lang="en-US" sz="1400" dirty="0">
                          <a:solidFill>
                            <a:srgbClr val="2C2460"/>
                          </a:solidFill>
                          <a:latin typeface="Arial" panose="020B0604020202020204" pitchFamily="34" charset="0"/>
                          <a:cs typeface="Arial" panose="020B0604020202020204" pitchFamily="34" charset="0"/>
                        </a:rPr>
                        <a:t>or</a:t>
                      </a:r>
                      <a:r>
                        <a:rPr lang="en-US" sz="1400" spc="50" dirty="0">
                          <a:solidFill>
                            <a:srgbClr val="2C2460"/>
                          </a:solidFill>
                          <a:latin typeface="Arial" panose="020B0604020202020204" pitchFamily="34" charset="0"/>
                          <a:cs typeface="Arial" panose="020B0604020202020204" pitchFamily="34" charset="0"/>
                        </a:rPr>
                        <a:t> </a:t>
                      </a:r>
                      <a:r>
                        <a:rPr lang="en-US" sz="1400" dirty="0">
                          <a:solidFill>
                            <a:srgbClr val="2C2460"/>
                          </a:solidFill>
                          <a:latin typeface="Arial" panose="020B0604020202020204" pitchFamily="34" charset="0"/>
                          <a:cs typeface="Arial" panose="020B0604020202020204" pitchFamily="34" charset="0"/>
                        </a:rPr>
                        <a:t>in</a:t>
                      </a:r>
                      <a:r>
                        <a:rPr lang="en-US" sz="1400" spc="50" dirty="0">
                          <a:solidFill>
                            <a:srgbClr val="2C2460"/>
                          </a:solidFill>
                          <a:latin typeface="Arial" panose="020B0604020202020204" pitchFamily="34" charset="0"/>
                          <a:cs typeface="Arial" panose="020B0604020202020204" pitchFamily="34" charset="0"/>
                        </a:rPr>
                        <a:t> </a:t>
                      </a:r>
                      <a:r>
                        <a:rPr lang="en-US" sz="1400" dirty="0">
                          <a:solidFill>
                            <a:srgbClr val="2C2460"/>
                          </a:solidFill>
                          <a:latin typeface="Arial" panose="020B0604020202020204" pitchFamily="34" charset="0"/>
                          <a:cs typeface="Arial" panose="020B0604020202020204" pitchFamily="34" charset="0"/>
                        </a:rPr>
                        <a:t>the</a:t>
                      </a:r>
                      <a:r>
                        <a:rPr lang="en-US" sz="1400" spc="50" dirty="0">
                          <a:solidFill>
                            <a:srgbClr val="2C2460"/>
                          </a:solidFill>
                          <a:latin typeface="Arial" panose="020B0604020202020204" pitchFamily="34" charset="0"/>
                          <a:cs typeface="Arial" panose="020B0604020202020204" pitchFamily="34" charset="0"/>
                        </a:rPr>
                        <a:t> </a:t>
                      </a:r>
                      <a:r>
                        <a:rPr lang="en-US" sz="1400" dirty="0">
                          <a:solidFill>
                            <a:srgbClr val="2C2460"/>
                          </a:solidFill>
                          <a:latin typeface="Arial" panose="020B0604020202020204" pitchFamily="34" charset="0"/>
                          <a:cs typeface="Arial" panose="020B0604020202020204" pitchFamily="34" charset="0"/>
                        </a:rPr>
                        <a:t>4</a:t>
                      </a:r>
                      <a:r>
                        <a:rPr lang="en-US" sz="1400" spc="50" dirty="0">
                          <a:solidFill>
                            <a:srgbClr val="2C2460"/>
                          </a:solidFill>
                          <a:latin typeface="Arial" panose="020B0604020202020204" pitchFamily="34" charset="0"/>
                          <a:cs typeface="Arial" panose="020B0604020202020204" pitchFamily="34" charset="0"/>
                        </a:rPr>
                        <a:t> </a:t>
                      </a:r>
                      <a:r>
                        <a:rPr lang="en-US" sz="1400" dirty="0">
                          <a:solidFill>
                            <a:srgbClr val="2C2460"/>
                          </a:solidFill>
                          <a:latin typeface="Arial" panose="020B0604020202020204" pitchFamily="34" charset="0"/>
                          <a:cs typeface="Arial" panose="020B0604020202020204" pitchFamily="34" charset="0"/>
                        </a:rPr>
                        <a:t>weeks</a:t>
                      </a:r>
                      <a:r>
                        <a:rPr lang="en-US" sz="1400" spc="50" dirty="0">
                          <a:solidFill>
                            <a:srgbClr val="2C2460"/>
                          </a:solidFill>
                          <a:latin typeface="Arial" panose="020B0604020202020204" pitchFamily="34" charset="0"/>
                          <a:cs typeface="Arial" panose="020B0604020202020204" pitchFamily="34" charset="0"/>
                        </a:rPr>
                        <a:t> </a:t>
                      </a:r>
                      <a:r>
                        <a:rPr lang="en-US" sz="1400" dirty="0">
                          <a:solidFill>
                            <a:srgbClr val="2C2460"/>
                          </a:solidFill>
                          <a:latin typeface="Arial" panose="020B0604020202020204" pitchFamily="34" charset="0"/>
                          <a:cs typeface="Arial" panose="020B0604020202020204" pitchFamily="34" charset="0"/>
                        </a:rPr>
                        <a:t>prior</a:t>
                      </a:r>
                      <a:r>
                        <a:rPr lang="en-US" sz="1400" spc="50" dirty="0">
                          <a:solidFill>
                            <a:srgbClr val="2C2460"/>
                          </a:solidFill>
                          <a:latin typeface="Arial" panose="020B0604020202020204" pitchFamily="34" charset="0"/>
                          <a:cs typeface="Arial" panose="020B0604020202020204" pitchFamily="34" charset="0"/>
                        </a:rPr>
                        <a:t> </a:t>
                      </a:r>
                      <a:r>
                        <a:rPr lang="en-US" sz="1400" dirty="0">
                          <a:solidFill>
                            <a:srgbClr val="2C2460"/>
                          </a:solidFill>
                          <a:latin typeface="Arial" panose="020B0604020202020204" pitchFamily="34" charset="0"/>
                          <a:cs typeface="Arial" panose="020B0604020202020204" pitchFamily="34" charset="0"/>
                        </a:rPr>
                        <a:t>to</a:t>
                      </a:r>
                      <a:r>
                        <a:rPr lang="en-US" sz="1400" spc="50" dirty="0">
                          <a:solidFill>
                            <a:srgbClr val="2C2460"/>
                          </a:solidFill>
                          <a:latin typeface="Arial" panose="020B0604020202020204" pitchFamily="34" charset="0"/>
                          <a:cs typeface="Arial" panose="020B0604020202020204" pitchFamily="34" charset="0"/>
                        </a:rPr>
                        <a:t> </a:t>
                      </a:r>
                      <a:r>
                        <a:rPr lang="en-US" sz="1400" spc="-10" dirty="0">
                          <a:solidFill>
                            <a:srgbClr val="2C2460"/>
                          </a:solidFill>
                          <a:latin typeface="Arial" panose="020B0604020202020204" pitchFamily="34" charset="0"/>
                          <a:cs typeface="Arial" panose="020B0604020202020204" pitchFamily="34" charset="0"/>
                        </a:rPr>
                        <a:t>arimoclomol</a:t>
                      </a:r>
                      <a:r>
                        <a:rPr lang="en-US" sz="1400" spc="500" dirty="0">
                          <a:solidFill>
                            <a:srgbClr val="2C2460"/>
                          </a:solidFill>
                          <a:latin typeface="Arial" panose="020B0604020202020204" pitchFamily="34" charset="0"/>
                          <a:cs typeface="Arial" panose="020B0604020202020204" pitchFamily="34" charset="0"/>
                        </a:rPr>
                        <a:t> </a:t>
                      </a:r>
                      <a:r>
                        <a:rPr lang="en-US" sz="1400" spc="10" dirty="0">
                          <a:solidFill>
                            <a:srgbClr val="2C2460"/>
                          </a:solidFill>
                          <a:latin typeface="Arial" panose="020B0604020202020204" pitchFamily="34" charset="0"/>
                          <a:cs typeface="Arial" panose="020B0604020202020204" pitchFamily="34" charset="0"/>
                        </a:rPr>
                        <a:t>treatment</a:t>
                      </a:r>
                      <a:r>
                        <a:rPr lang="en-US" sz="1400" spc="55" dirty="0">
                          <a:solidFill>
                            <a:srgbClr val="2C2460"/>
                          </a:solidFill>
                          <a:latin typeface="Arial" panose="020B0604020202020204" pitchFamily="34" charset="0"/>
                          <a:cs typeface="Arial" panose="020B0604020202020204" pitchFamily="34" charset="0"/>
                        </a:rPr>
                        <a:t> </a:t>
                      </a:r>
                      <a:r>
                        <a:rPr lang="en-US" sz="1400" spc="-10" dirty="0">
                          <a:solidFill>
                            <a:srgbClr val="2C2460"/>
                          </a:solidFill>
                          <a:latin typeface="Arial" panose="020B0604020202020204" pitchFamily="34" charset="0"/>
                          <a:cs typeface="Arial" panose="020B0604020202020204" pitchFamily="34" charset="0"/>
                        </a:rPr>
                        <a:t>start</a:t>
                      </a:r>
                      <a:endParaRPr lang="en-US" sz="1400" strike="sngStrike" dirty="0">
                        <a:solidFill>
                          <a:srgbClr val="FF0000"/>
                        </a:solidFill>
                        <a:latin typeface="Arial" panose="020B0604020202020204" pitchFamily="34" charset="0"/>
                        <a:cs typeface="Arial" panose="020B0604020202020204" pitchFamily="34" charset="0"/>
                      </a:endParaRPr>
                    </a:p>
                  </a:txBody>
                  <a:tcPr marL="108000" marR="45720" anchor="ctr"/>
                </a:tc>
                <a:extLst>
                  <a:ext uri="{0D108BD9-81ED-4DB2-BD59-A6C34878D82A}">
                    <a16:rowId xmlns:a16="http://schemas.microsoft.com/office/drawing/2014/main" val="10001"/>
                  </a:ext>
                </a:extLst>
              </a:tr>
            </a:tbl>
          </a:graphicData>
        </a:graphic>
      </p:graphicFrame>
      <p:graphicFrame>
        <p:nvGraphicFramePr>
          <p:cNvPr id="33" name="Table 32">
            <a:extLst>
              <a:ext uri="{FF2B5EF4-FFF2-40B4-BE49-F238E27FC236}">
                <a16:creationId xmlns:a16="http://schemas.microsoft.com/office/drawing/2014/main" id="{9E70EE7F-1AAF-70CD-5746-CE7558C68111}"/>
              </a:ext>
            </a:extLst>
          </p:cNvPr>
          <p:cNvGraphicFramePr>
            <a:graphicFrameLocks noGrp="1"/>
          </p:cNvGraphicFramePr>
          <p:nvPr>
            <p:extLst>
              <p:ext uri="{D42A27DB-BD31-4B8C-83A1-F6EECF244321}">
                <p14:modId xmlns:p14="http://schemas.microsoft.com/office/powerpoint/2010/main" val="2982346386"/>
              </p:ext>
            </p:extLst>
          </p:nvPr>
        </p:nvGraphicFramePr>
        <p:xfrm>
          <a:off x="639764" y="16011646"/>
          <a:ext cx="10218737" cy="3581400"/>
        </p:xfrm>
        <a:graphic>
          <a:graphicData uri="http://schemas.openxmlformats.org/drawingml/2006/table">
            <a:tbl>
              <a:tblPr/>
              <a:tblGrid>
                <a:gridCol w="3660182">
                  <a:extLst>
                    <a:ext uri="{9D8B030D-6E8A-4147-A177-3AD203B41FA5}">
                      <a16:colId xmlns:a16="http://schemas.microsoft.com/office/drawing/2014/main" val="711070972"/>
                    </a:ext>
                  </a:extLst>
                </a:gridCol>
                <a:gridCol w="2186185">
                  <a:extLst>
                    <a:ext uri="{9D8B030D-6E8A-4147-A177-3AD203B41FA5}">
                      <a16:colId xmlns:a16="http://schemas.microsoft.com/office/drawing/2014/main" val="2963411991"/>
                    </a:ext>
                  </a:extLst>
                </a:gridCol>
                <a:gridCol w="2186185">
                  <a:extLst>
                    <a:ext uri="{9D8B030D-6E8A-4147-A177-3AD203B41FA5}">
                      <a16:colId xmlns:a16="http://schemas.microsoft.com/office/drawing/2014/main" val="776252859"/>
                    </a:ext>
                  </a:extLst>
                </a:gridCol>
                <a:gridCol w="2186185">
                  <a:extLst>
                    <a:ext uri="{9D8B030D-6E8A-4147-A177-3AD203B41FA5}">
                      <a16:colId xmlns:a16="http://schemas.microsoft.com/office/drawing/2014/main" val="2982841366"/>
                    </a:ext>
                  </a:extLst>
                </a:gridCol>
              </a:tblGrid>
              <a:tr h="654519">
                <a:tc>
                  <a:txBody>
                    <a:bodyPr/>
                    <a:lstStyle/>
                    <a:p>
                      <a:pPr algn="l" fontAlgn="base"/>
                      <a:r>
                        <a:rPr lang="en-GB" sz="1300" b="1" i="0" dirty="0">
                          <a:solidFill>
                            <a:srgbClr val="2C2460"/>
                          </a:solidFill>
                          <a:effectLst/>
                          <a:latin typeface="Arial" panose="020B0604020202020204" pitchFamily="34" charset="0"/>
                          <a:cs typeface="Arial" panose="020B0604020202020204" pitchFamily="34" charset="0"/>
                        </a:rPr>
                        <a:t>Analysis Outputs​</a:t>
                      </a:r>
                    </a:p>
                  </a:txBody>
                  <a:tcPr marL="108000" marR="45720" anchor="ctr">
                    <a:lnL w="6350" cap="flat" cmpd="sng" algn="ctr">
                      <a:solidFill>
                        <a:schemeClr val="accent3"/>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accent3"/>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14ACAA"/>
                    </a:solidFill>
                  </a:tcPr>
                </a:tc>
                <a:tc>
                  <a:txBody>
                    <a:bodyPr/>
                    <a:lstStyle/>
                    <a:p>
                      <a:pPr algn="ctr" fontAlgn="base"/>
                      <a:r>
                        <a:rPr lang="en-US" sz="1300" b="1" i="0" dirty="0">
                          <a:solidFill>
                            <a:srgbClr val="2C2460"/>
                          </a:solidFill>
                          <a:effectLst/>
                          <a:latin typeface="Arial" panose="020B0604020202020204" pitchFamily="34" charset="0"/>
                          <a:cs typeface="Arial" panose="020B0604020202020204" pitchFamily="34" charset="0"/>
                        </a:rPr>
                        <a:t>Patients Initiated to Treatment </a:t>
                      </a:r>
                    </a:p>
                  </a:txBody>
                  <a:tcPr marL="7200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accent3"/>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14ACAA"/>
                    </a:solidFill>
                  </a:tcPr>
                </a:tc>
                <a:tc>
                  <a:txBody>
                    <a:bodyPr/>
                    <a:lstStyle/>
                    <a:p>
                      <a:pPr algn="ctr" fontAlgn="base"/>
                      <a:r>
                        <a:rPr lang="en-US" sz="1300" b="1" i="0" dirty="0" err="1">
                          <a:solidFill>
                            <a:srgbClr val="2C2460"/>
                          </a:solidFill>
                          <a:effectLst/>
                          <a:latin typeface="Arial" panose="020B0604020202020204" pitchFamily="34" charset="0"/>
                          <a:cs typeface="Arial" panose="020B0604020202020204" pitchFamily="34" charset="0"/>
                        </a:rPr>
                        <a:t>Arimoclomol</a:t>
                      </a:r>
                      <a:endParaRPr lang="en-US" sz="1300" b="1" i="0" dirty="0">
                        <a:solidFill>
                          <a:srgbClr val="2C2460"/>
                        </a:solidFill>
                        <a:effectLst/>
                        <a:latin typeface="Arial" panose="020B0604020202020204" pitchFamily="34" charset="0"/>
                        <a:cs typeface="Arial" panose="020B0604020202020204" pitchFamily="34" charset="0"/>
                      </a:endParaRPr>
                    </a:p>
                  </a:txBody>
                  <a:tcPr marL="7200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accent3"/>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14ACAA"/>
                    </a:solidFill>
                  </a:tcPr>
                </a:tc>
                <a:tc>
                  <a:txBody>
                    <a:bodyPr/>
                    <a:lstStyle/>
                    <a:p>
                      <a:pPr algn="ctr" fontAlgn="base"/>
                      <a:r>
                        <a:rPr lang="en-US" sz="1300" b="1" i="0" dirty="0">
                          <a:solidFill>
                            <a:srgbClr val="2C2460"/>
                          </a:solidFill>
                          <a:effectLst/>
                          <a:latin typeface="Arial" panose="020B0604020202020204" pitchFamily="34" charset="0"/>
                          <a:cs typeface="Arial" panose="020B0604020202020204" pitchFamily="34" charset="0"/>
                        </a:rPr>
                        <a:t>Arimoclomol + </a:t>
                      </a:r>
                      <a:r>
                        <a:rPr lang="en-US" sz="1300" b="1" i="0" dirty="0" err="1">
                          <a:solidFill>
                            <a:srgbClr val="2C2460"/>
                          </a:solidFill>
                          <a:effectLst/>
                          <a:latin typeface="Arial" panose="020B0604020202020204" pitchFamily="34" charset="0"/>
                          <a:cs typeface="Arial" panose="020B0604020202020204" pitchFamily="34" charset="0"/>
                        </a:rPr>
                        <a:t>Miglustat</a:t>
                      </a:r>
                      <a:r>
                        <a:rPr lang="en-US" sz="1300" b="1" i="0" dirty="0">
                          <a:solidFill>
                            <a:srgbClr val="2C2460"/>
                          </a:solidFill>
                          <a:effectLst/>
                          <a:latin typeface="Arial" panose="020B0604020202020204" pitchFamily="34" charset="0"/>
                          <a:cs typeface="Arial" panose="020B0604020202020204" pitchFamily="34" charset="0"/>
                        </a:rPr>
                        <a:t> as Part of Routine Clinical Care</a:t>
                      </a:r>
                    </a:p>
                  </a:txBody>
                  <a:tcPr marL="72000" marR="45720" anchor="ctr">
                    <a:lnL w="12700" cap="flat" cmpd="sng" algn="ctr">
                      <a:noFill/>
                      <a:prstDash val="solid"/>
                      <a:round/>
                      <a:headEnd type="none" w="med" len="med"/>
                      <a:tailEnd type="none" w="med" len="med"/>
                    </a:lnL>
                    <a:lnR w="6350" cap="flat" cmpd="sng" algn="ctr">
                      <a:solidFill>
                        <a:schemeClr val="accent3"/>
                      </a:solidFill>
                      <a:prstDash val="solid"/>
                      <a:round/>
                      <a:headEnd type="none" w="med" len="med"/>
                      <a:tailEnd type="none" w="med" len="med"/>
                    </a:lnR>
                    <a:lnT w="6350" cap="flat" cmpd="sng" algn="ctr">
                      <a:solidFill>
                        <a:schemeClr val="accent3"/>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14ACAA"/>
                    </a:solidFill>
                  </a:tcPr>
                </a:tc>
                <a:extLst>
                  <a:ext uri="{0D108BD9-81ED-4DB2-BD59-A6C34878D82A}">
                    <a16:rowId xmlns:a16="http://schemas.microsoft.com/office/drawing/2014/main" val="2011866144"/>
                  </a:ext>
                </a:extLst>
              </a:tr>
              <a:tr h="272716">
                <a:tc>
                  <a:txBody>
                    <a:bodyPr/>
                    <a:lstStyle/>
                    <a:p>
                      <a:pPr algn="l" fontAlgn="base"/>
                      <a:r>
                        <a:rPr lang="en-GB" sz="1300" b="0" i="0" dirty="0">
                          <a:solidFill>
                            <a:schemeClr val="accent3"/>
                          </a:solidFill>
                          <a:effectLst/>
                          <a:latin typeface="Arial" panose="020B0604020202020204" pitchFamily="34" charset="0"/>
                          <a:cs typeface="Arial" panose="020B0604020202020204" pitchFamily="34" charset="0"/>
                        </a:rPr>
                        <a:t>Number of Participants</a:t>
                      </a:r>
                    </a:p>
                  </a:txBody>
                  <a:tcPr marL="108000" marR="45720" anchor="ctr">
                    <a:lnL w="6350" cap="flat" cmpd="sng" algn="ctr">
                      <a:solidFill>
                        <a:schemeClr val="accent3"/>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ase"/>
                      <a:r>
                        <a:rPr lang="en-GB" sz="1300" b="0" i="0" dirty="0">
                          <a:solidFill>
                            <a:schemeClr val="accent3"/>
                          </a:solidFill>
                          <a:effectLst/>
                          <a:latin typeface="Arial" panose="020B0604020202020204" pitchFamily="34" charset="0"/>
                          <a:cs typeface="Arial" panose="020B0604020202020204" pitchFamily="34" charset="0"/>
                        </a:rPr>
                        <a:t>56 (100%)​</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eaLnBrk="1" fontAlgn="base" latinLnBrk="0" hangingPunct="1">
                        <a:lnSpc>
                          <a:spcPct val="100000"/>
                        </a:lnSpc>
                        <a:spcBef>
                          <a:spcPts val="0"/>
                        </a:spcBef>
                        <a:spcAft>
                          <a:spcPts val="0"/>
                        </a:spcAft>
                        <a:buClrTx/>
                        <a:buSzTx/>
                        <a:buFontTx/>
                        <a:buNone/>
                        <a:tabLst/>
                        <a:defRPr/>
                      </a:pPr>
                      <a:r>
                        <a:rPr lang="en-GB" sz="1300" b="0" i="0" dirty="0">
                          <a:solidFill>
                            <a:schemeClr val="accent3"/>
                          </a:solidFill>
                          <a:effectLst/>
                          <a:latin typeface="Arial" panose="020B0604020202020204" pitchFamily="34" charset="0"/>
                          <a:cs typeface="Arial" panose="020B0604020202020204" pitchFamily="34" charset="0"/>
                        </a:rPr>
                        <a:t>17 (30.4%)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eaLnBrk="1" fontAlgn="base" latinLnBrk="0" hangingPunct="1">
                        <a:lnSpc>
                          <a:spcPct val="100000"/>
                        </a:lnSpc>
                        <a:spcBef>
                          <a:spcPts val="0"/>
                        </a:spcBef>
                        <a:spcAft>
                          <a:spcPts val="0"/>
                        </a:spcAft>
                        <a:buClrTx/>
                        <a:buSzTx/>
                        <a:buFontTx/>
                        <a:buNone/>
                        <a:tabLst/>
                        <a:defRPr/>
                      </a:pPr>
                      <a:r>
                        <a:rPr lang="en-GB" sz="1300" b="0" i="0" dirty="0">
                          <a:solidFill>
                            <a:schemeClr val="accent3"/>
                          </a:solidFill>
                          <a:effectLst/>
                          <a:latin typeface="Arial" panose="020B0604020202020204" pitchFamily="34" charset="0"/>
                          <a:cs typeface="Arial" panose="020B0604020202020204" pitchFamily="34" charset="0"/>
                        </a:rPr>
                        <a:t>39 (70%)</a:t>
                      </a:r>
                    </a:p>
                  </a:txBody>
                  <a:tcPr marL="45720" marR="45720" anchor="ctr">
                    <a:lnL w="12700" cap="flat" cmpd="sng" algn="ctr">
                      <a:noFill/>
                      <a:prstDash val="solid"/>
                      <a:round/>
                      <a:headEnd type="none" w="med" len="med"/>
                      <a:tailEnd type="none" w="med" len="med"/>
                    </a:lnL>
                    <a:lnR w="6350" cap="flat" cmpd="sng" algn="ctr">
                      <a:solidFill>
                        <a:schemeClr val="accent3"/>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53833050"/>
                  </a:ext>
                </a:extLst>
              </a:tr>
              <a:tr h="272716">
                <a:tc>
                  <a:txBody>
                    <a:bodyPr/>
                    <a:lstStyle/>
                    <a:p>
                      <a:pPr algn="l" fontAlgn="base"/>
                      <a:r>
                        <a:rPr lang="en-US" sz="1300" b="1" i="0" u="sng" dirty="0">
                          <a:solidFill>
                            <a:schemeClr val="accent3"/>
                          </a:solidFill>
                          <a:effectLst/>
                          <a:latin typeface="Arial" panose="020B0604020202020204" pitchFamily="34" charset="0"/>
                          <a:cs typeface="Arial" panose="020B0604020202020204" pitchFamily="34" charset="0"/>
                        </a:rPr>
                        <a:t>Age at Treatment Initiation (Years)</a:t>
                      </a:r>
                      <a:r>
                        <a:rPr lang="en-US" sz="1300" b="0" i="0" u="sng" dirty="0">
                          <a:solidFill>
                            <a:schemeClr val="accent3"/>
                          </a:solidFill>
                          <a:effectLst/>
                          <a:latin typeface="Arial" panose="020B0604020202020204" pitchFamily="34" charset="0"/>
                          <a:cs typeface="Arial" panose="020B0604020202020204" pitchFamily="34" charset="0"/>
                        </a:rPr>
                        <a:t>​</a:t>
                      </a:r>
                    </a:p>
                  </a:txBody>
                  <a:tcPr marL="108000" marR="45720" anchor="ctr">
                    <a:lnL w="6350" cap="flat" cmpd="sng" algn="ctr">
                      <a:solidFill>
                        <a:schemeClr val="accent3"/>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auto"/>
                      <a:r>
                        <a:rPr lang="en-GB" sz="1300" b="0" i="0" dirty="0">
                          <a:solidFill>
                            <a:schemeClr val="accent3"/>
                          </a:solidFill>
                          <a:effectLst/>
                          <a:latin typeface="Arial" panose="020B0604020202020204" pitchFamily="34" charset="0"/>
                          <a:cs typeface="Arial" panose="020B0604020202020204" pitchFamily="34" charset="0"/>
                        </a:rPr>
                        <a:t>​</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auto"/>
                      <a:endParaRPr lang="en-GB" sz="1300" b="0" i="0" dirty="0">
                        <a:solidFill>
                          <a:schemeClr val="accent3"/>
                        </a:solidFill>
                        <a:effectLst/>
                        <a:latin typeface="Arial" panose="020B0604020202020204" pitchFamily="34" charset="0"/>
                        <a:cs typeface="Arial" panose="020B0604020202020204" pitchFamily="34" charset="0"/>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auto"/>
                      <a:endParaRPr lang="en-GB" sz="1300" b="0" i="0" dirty="0">
                        <a:solidFill>
                          <a:schemeClr val="accent3"/>
                        </a:solidFill>
                        <a:effectLst/>
                        <a:latin typeface="Arial" panose="020B0604020202020204" pitchFamily="34" charset="0"/>
                        <a:cs typeface="Arial" panose="020B0604020202020204" pitchFamily="34" charset="0"/>
                      </a:endParaRPr>
                    </a:p>
                  </a:txBody>
                  <a:tcPr marL="45720" marR="45720" anchor="ctr">
                    <a:lnL w="12700" cap="flat" cmpd="sng" algn="ctr">
                      <a:noFill/>
                      <a:prstDash val="solid"/>
                      <a:round/>
                      <a:headEnd type="none" w="med" len="med"/>
                      <a:tailEnd type="none" w="med" len="med"/>
                    </a:lnL>
                    <a:lnR w="6350" cap="flat" cmpd="sng" algn="ctr">
                      <a:solidFill>
                        <a:schemeClr val="accent3"/>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213976810"/>
                  </a:ext>
                </a:extLst>
              </a:tr>
              <a:tr h="272716">
                <a:tc>
                  <a:txBody>
                    <a:bodyPr/>
                    <a:lstStyle/>
                    <a:p>
                      <a:pPr algn="l" fontAlgn="base"/>
                      <a:r>
                        <a:rPr lang="en-GB" sz="1300" b="0" i="0" dirty="0">
                          <a:solidFill>
                            <a:schemeClr val="accent3"/>
                          </a:solidFill>
                          <a:effectLst/>
                          <a:latin typeface="Arial" panose="020B0604020202020204" pitchFamily="34" charset="0"/>
                          <a:cs typeface="Arial" panose="020B0604020202020204" pitchFamily="34" charset="0"/>
                        </a:rPr>
                        <a:t>Mean (SD)​</a:t>
                      </a:r>
                    </a:p>
                  </a:txBody>
                  <a:tcPr marL="108000" marR="45720" anchor="ctr">
                    <a:lnL w="6350" cap="flat" cmpd="sng" algn="ctr">
                      <a:solidFill>
                        <a:schemeClr val="accent3"/>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ase"/>
                      <a:r>
                        <a:rPr lang="en-GB" sz="1300" b="0" i="0" dirty="0">
                          <a:solidFill>
                            <a:schemeClr val="accent3"/>
                          </a:solidFill>
                          <a:effectLst/>
                          <a:latin typeface="Arial" panose="020B0604020202020204" pitchFamily="34" charset="0"/>
                          <a:cs typeface="Arial" panose="020B0604020202020204" pitchFamily="34" charset="0"/>
                        </a:rPr>
                        <a:t>  20.18 (11.22)​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ase"/>
                      <a:r>
                        <a:rPr lang="en-GB" sz="1300" b="0" i="0" dirty="0">
                          <a:solidFill>
                            <a:schemeClr val="accent3"/>
                          </a:solidFill>
                          <a:effectLst/>
                          <a:latin typeface="Arial" panose="020B0604020202020204" pitchFamily="34" charset="0"/>
                          <a:cs typeface="Arial" panose="020B0604020202020204" pitchFamily="34" charset="0"/>
                        </a:rPr>
                        <a:t>22.88 (11.00)</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ase"/>
                      <a:r>
                        <a:rPr lang="en-GB" sz="1300" b="0" i="0" dirty="0">
                          <a:solidFill>
                            <a:schemeClr val="accent3"/>
                          </a:solidFill>
                          <a:effectLst/>
                          <a:latin typeface="Arial" panose="020B0604020202020204" pitchFamily="34" charset="0"/>
                          <a:cs typeface="Arial" panose="020B0604020202020204" pitchFamily="34" charset="0"/>
                        </a:rPr>
                        <a:t>19.0 (11.25)</a:t>
                      </a:r>
                    </a:p>
                  </a:txBody>
                  <a:tcPr marL="45720" marR="45720" anchor="ctr">
                    <a:lnL w="12700" cap="flat" cmpd="sng" algn="ctr">
                      <a:noFill/>
                      <a:prstDash val="solid"/>
                      <a:round/>
                      <a:headEnd type="none" w="med" len="med"/>
                      <a:tailEnd type="none" w="med" len="med"/>
                    </a:lnL>
                    <a:lnR w="6350" cap="flat" cmpd="sng" algn="ctr">
                      <a:solidFill>
                        <a:schemeClr val="accent3"/>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2632104"/>
                  </a:ext>
                </a:extLst>
              </a:tr>
              <a:tr h="272716">
                <a:tc>
                  <a:txBody>
                    <a:bodyPr/>
                    <a:lstStyle/>
                    <a:p>
                      <a:pPr algn="l" fontAlgn="base"/>
                      <a:r>
                        <a:rPr lang="en-GB" sz="1300" b="0" i="0" dirty="0">
                          <a:solidFill>
                            <a:schemeClr val="accent3"/>
                          </a:solidFill>
                          <a:effectLst/>
                          <a:latin typeface="Arial" panose="020B0604020202020204" pitchFamily="34" charset="0"/>
                          <a:cs typeface="Arial" panose="020B0604020202020204" pitchFamily="34" charset="0"/>
                        </a:rPr>
                        <a:t>Median (Range)​</a:t>
                      </a:r>
                    </a:p>
                  </a:txBody>
                  <a:tcPr marL="108000" marR="45720" anchor="ctr">
                    <a:lnL w="6350" cap="flat" cmpd="sng" algn="ctr">
                      <a:solidFill>
                        <a:schemeClr val="accent3"/>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ase"/>
                      <a:r>
                        <a:rPr lang="en-GB" sz="1300" b="0" i="0" dirty="0">
                          <a:solidFill>
                            <a:schemeClr val="accent3"/>
                          </a:solidFill>
                          <a:effectLst/>
                          <a:latin typeface="Arial" panose="020B0604020202020204" pitchFamily="34" charset="0"/>
                          <a:cs typeface="Arial" panose="020B0604020202020204" pitchFamily="34" charset="0"/>
                        </a:rPr>
                        <a:t>20.5 (2 – 41)​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ase"/>
                      <a:r>
                        <a:rPr lang="en-GB" sz="1300" b="0" i="0" dirty="0">
                          <a:solidFill>
                            <a:schemeClr val="accent3"/>
                          </a:solidFill>
                          <a:effectLst/>
                          <a:latin typeface="Arial" panose="020B0604020202020204" pitchFamily="34" charset="0"/>
                          <a:cs typeface="Arial" panose="020B0604020202020204" pitchFamily="34" charset="0"/>
                        </a:rPr>
                        <a:t>24.0 (7 – 41)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ase"/>
                      <a:r>
                        <a:rPr lang="en-GB" sz="1300" b="0" i="0" dirty="0">
                          <a:solidFill>
                            <a:schemeClr val="accent3"/>
                          </a:solidFill>
                          <a:effectLst/>
                          <a:latin typeface="Arial" panose="020B0604020202020204" pitchFamily="34" charset="0"/>
                          <a:cs typeface="Arial" panose="020B0604020202020204" pitchFamily="34" charset="0"/>
                        </a:rPr>
                        <a:t>20.0 (2 – 41)</a:t>
                      </a:r>
                    </a:p>
                  </a:txBody>
                  <a:tcPr marL="45720" marR="45720" anchor="ctr">
                    <a:lnL w="12700" cap="flat" cmpd="sng" algn="ctr">
                      <a:noFill/>
                      <a:prstDash val="solid"/>
                      <a:round/>
                      <a:headEnd type="none" w="med" len="med"/>
                      <a:tailEnd type="none" w="med" len="med"/>
                    </a:lnL>
                    <a:lnR w="6350" cap="flat" cmpd="sng" algn="ctr">
                      <a:solidFill>
                        <a:schemeClr val="accent3"/>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63317389"/>
                  </a:ext>
                </a:extLst>
              </a:tr>
              <a:tr h="272716">
                <a:tc>
                  <a:txBody>
                    <a:bodyPr/>
                    <a:lstStyle/>
                    <a:p>
                      <a:pPr algn="l" fontAlgn="base"/>
                      <a:r>
                        <a:rPr lang="en-GB" sz="1300" b="1" i="0" u="sng" dirty="0">
                          <a:solidFill>
                            <a:schemeClr val="accent3"/>
                          </a:solidFill>
                          <a:effectLst/>
                          <a:latin typeface="Arial" panose="020B0604020202020204" pitchFamily="34" charset="0"/>
                          <a:cs typeface="Arial" panose="020B0604020202020204" pitchFamily="34" charset="0"/>
                        </a:rPr>
                        <a:t>Exposure to </a:t>
                      </a:r>
                      <a:r>
                        <a:rPr lang="en-GB" sz="1300" b="1" i="0" u="sng" dirty="0" err="1">
                          <a:solidFill>
                            <a:schemeClr val="accent3"/>
                          </a:solidFill>
                          <a:effectLst/>
                          <a:latin typeface="Arial" panose="020B0604020202020204" pitchFamily="34" charset="0"/>
                          <a:cs typeface="Arial" panose="020B0604020202020204" pitchFamily="34" charset="0"/>
                        </a:rPr>
                        <a:t>Arimoclomol</a:t>
                      </a:r>
                      <a:r>
                        <a:rPr lang="en-GB" sz="1300" b="1" i="0" u="sng" dirty="0">
                          <a:solidFill>
                            <a:schemeClr val="accent3"/>
                          </a:solidFill>
                          <a:effectLst/>
                          <a:latin typeface="Arial" panose="020B0604020202020204" pitchFamily="34" charset="0"/>
                          <a:cs typeface="Arial" panose="020B0604020202020204" pitchFamily="34" charset="0"/>
                        </a:rPr>
                        <a:t> (Months)</a:t>
                      </a:r>
                      <a:r>
                        <a:rPr lang="en-GB" sz="1300" b="0" i="0" u="sng" dirty="0">
                          <a:solidFill>
                            <a:schemeClr val="accent3"/>
                          </a:solidFill>
                          <a:effectLst/>
                          <a:latin typeface="Arial" panose="020B0604020202020204" pitchFamily="34" charset="0"/>
                          <a:cs typeface="Arial" panose="020B0604020202020204" pitchFamily="34" charset="0"/>
                        </a:rPr>
                        <a:t>​</a:t>
                      </a:r>
                    </a:p>
                  </a:txBody>
                  <a:tcPr marL="108000" marR="45720" anchor="ctr">
                    <a:lnL w="6350" cap="flat" cmpd="sng" algn="ctr">
                      <a:solidFill>
                        <a:schemeClr val="accent3"/>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auto"/>
                      <a:r>
                        <a:rPr lang="en-GB" sz="1300" b="0" i="0" dirty="0">
                          <a:solidFill>
                            <a:schemeClr val="accent3"/>
                          </a:solidFill>
                          <a:effectLst/>
                          <a:latin typeface="Arial" panose="020B0604020202020204" pitchFamily="34" charset="0"/>
                          <a:cs typeface="Arial" panose="020B0604020202020204" pitchFamily="34" charset="0"/>
                        </a:rPr>
                        <a:t>​</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auto"/>
                      <a:endParaRPr lang="en-GB" sz="1300" b="0" i="0" dirty="0">
                        <a:solidFill>
                          <a:schemeClr val="accent3"/>
                        </a:solidFill>
                        <a:effectLst/>
                        <a:latin typeface="Arial" panose="020B0604020202020204" pitchFamily="34" charset="0"/>
                        <a:cs typeface="Arial" panose="020B0604020202020204" pitchFamily="34" charset="0"/>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auto"/>
                      <a:endParaRPr lang="en-GB" sz="1300" b="0" i="0" dirty="0">
                        <a:solidFill>
                          <a:schemeClr val="accent3"/>
                        </a:solidFill>
                        <a:effectLst/>
                        <a:latin typeface="Arial" panose="020B0604020202020204" pitchFamily="34" charset="0"/>
                        <a:cs typeface="Arial" panose="020B0604020202020204" pitchFamily="34" charset="0"/>
                      </a:endParaRPr>
                    </a:p>
                  </a:txBody>
                  <a:tcPr marL="45720" marR="45720" anchor="ctr">
                    <a:lnL w="12700" cap="flat" cmpd="sng" algn="ctr">
                      <a:noFill/>
                      <a:prstDash val="solid"/>
                      <a:round/>
                      <a:headEnd type="none" w="med" len="med"/>
                      <a:tailEnd type="none" w="med" len="med"/>
                    </a:lnL>
                    <a:lnR w="6350" cap="flat" cmpd="sng" algn="ctr">
                      <a:solidFill>
                        <a:schemeClr val="accent3"/>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630034015"/>
                  </a:ext>
                </a:extLst>
              </a:tr>
              <a:tr h="272716">
                <a:tc>
                  <a:txBody>
                    <a:bodyPr/>
                    <a:lstStyle/>
                    <a:p>
                      <a:pPr algn="l" fontAlgn="base"/>
                      <a:r>
                        <a:rPr lang="en-GB" sz="1300" b="0" i="0" dirty="0">
                          <a:solidFill>
                            <a:schemeClr val="accent3"/>
                          </a:solidFill>
                          <a:effectLst/>
                          <a:latin typeface="Arial" panose="020B0604020202020204" pitchFamily="34" charset="0"/>
                          <a:cs typeface="Arial" panose="020B0604020202020204" pitchFamily="34" charset="0"/>
                        </a:rPr>
                        <a:t>Mean (SD)​</a:t>
                      </a:r>
                    </a:p>
                  </a:txBody>
                  <a:tcPr marL="108000" marR="45720" anchor="ctr">
                    <a:lnL w="6350" cap="flat" cmpd="sng" algn="ctr">
                      <a:solidFill>
                        <a:schemeClr val="accent3"/>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ase"/>
                      <a:r>
                        <a:rPr lang="en-GB" sz="1300" b="0" i="0" dirty="0">
                          <a:solidFill>
                            <a:schemeClr val="accent3"/>
                          </a:solidFill>
                          <a:effectLst/>
                          <a:latin typeface="Arial" panose="020B0604020202020204" pitchFamily="34" charset="0"/>
                          <a:cs typeface="Arial" panose="020B0604020202020204" pitchFamily="34" charset="0"/>
                        </a:rPr>
                        <a:t>32.7 (8.80)​</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ase"/>
                      <a:r>
                        <a:rPr lang="en-GB" sz="1300" b="0" i="0" dirty="0">
                          <a:solidFill>
                            <a:schemeClr val="accent3"/>
                          </a:solidFill>
                          <a:effectLst/>
                          <a:latin typeface="Arial" panose="020B0604020202020204" pitchFamily="34" charset="0"/>
                          <a:cs typeface="Arial" panose="020B0604020202020204" pitchFamily="34" charset="0"/>
                        </a:rPr>
                        <a:t>29.7 (12.19)</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ase"/>
                      <a:r>
                        <a:rPr lang="en-GB" sz="1300" b="0" i="0" dirty="0">
                          <a:solidFill>
                            <a:schemeClr val="accent3"/>
                          </a:solidFill>
                          <a:effectLst/>
                          <a:latin typeface="Arial" panose="020B0604020202020204" pitchFamily="34" charset="0"/>
                          <a:cs typeface="Arial" panose="020B0604020202020204" pitchFamily="34" charset="0"/>
                        </a:rPr>
                        <a:t>34.04 (6.61)</a:t>
                      </a:r>
                    </a:p>
                  </a:txBody>
                  <a:tcPr marL="45720" marR="45720" anchor="ctr">
                    <a:lnL w="12700" cap="flat" cmpd="sng" algn="ctr">
                      <a:noFill/>
                      <a:prstDash val="solid"/>
                      <a:round/>
                      <a:headEnd type="none" w="med" len="med"/>
                      <a:tailEnd type="none" w="med" len="med"/>
                    </a:lnL>
                    <a:lnR w="6350" cap="flat" cmpd="sng" algn="ctr">
                      <a:solidFill>
                        <a:schemeClr val="accent3"/>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06625967"/>
                  </a:ext>
                </a:extLst>
              </a:tr>
              <a:tr h="272716">
                <a:tc>
                  <a:txBody>
                    <a:bodyPr/>
                    <a:lstStyle/>
                    <a:p>
                      <a:pPr algn="l" fontAlgn="base"/>
                      <a:r>
                        <a:rPr lang="en-GB" sz="1300" b="0" i="0" dirty="0">
                          <a:solidFill>
                            <a:schemeClr val="accent3"/>
                          </a:solidFill>
                          <a:effectLst/>
                          <a:latin typeface="Arial" panose="020B0604020202020204" pitchFamily="34" charset="0"/>
                          <a:cs typeface="Arial" panose="020B0604020202020204" pitchFamily="34" charset="0"/>
                        </a:rPr>
                        <a:t>Median (Range)​</a:t>
                      </a:r>
                    </a:p>
                  </a:txBody>
                  <a:tcPr marL="108000" marR="45720" anchor="ctr">
                    <a:lnL w="6350" cap="flat" cmpd="sng" algn="ctr">
                      <a:solidFill>
                        <a:schemeClr val="accent3"/>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ase"/>
                      <a:r>
                        <a:rPr lang="en-GB" sz="1300" b="0" i="0" dirty="0">
                          <a:solidFill>
                            <a:schemeClr val="accent3"/>
                          </a:solidFill>
                          <a:effectLst/>
                          <a:latin typeface="Arial" panose="020B0604020202020204" pitchFamily="34" charset="0"/>
                          <a:cs typeface="Arial" panose="020B0604020202020204" pitchFamily="34" charset="0"/>
                        </a:rPr>
                        <a:t>  34.83 (12.3 – 44.97)​</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ase"/>
                      <a:r>
                        <a:rPr lang="en-GB" sz="1300" b="0" i="0" dirty="0">
                          <a:solidFill>
                            <a:schemeClr val="accent3"/>
                          </a:solidFill>
                          <a:effectLst/>
                          <a:latin typeface="Arial" panose="020B0604020202020204" pitchFamily="34" charset="0"/>
                          <a:cs typeface="Arial" panose="020B0604020202020204" pitchFamily="34" charset="0"/>
                        </a:rPr>
                        <a:t>30.40 (12.3 – 44.97)</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ase"/>
                      <a:r>
                        <a:rPr lang="en-GB" sz="1300" b="0" i="0" dirty="0">
                          <a:solidFill>
                            <a:schemeClr val="accent3"/>
                          </a:solidFill>
                          <a:effectLst/>
                          <a:latin typeface="Arial" panose="020B0604020202020204" pitchFamily="34" charset="0"/>
                          <a:cs typeface="Arial" panose="020B0604020202020204" pitchFamily="34" charset="0"/>
                        </a:rPr>
                        <a:t>35.40 (14.87 – 44.1)</a:t>
                      </a:r>
                    </a:p>
                  </a:txBody>
                  <a:tcPr marL="45720" marR="45720" anchor="ctr">
                    <a:lnL w="12700" cap="flat" cmpd="sng" algn="ctr">
                      <a:noFill/>
                      <a:prstDash val="solid"/>
                      <a:round/>
                      <a:headEnd type="none" w="med" len="med"/>
                      <a:tailEnd type="none" w="med" len="med"/>
                    </a:lnL>
                    <a:lnR w="6350" cap="flat" cmpd="sng" algn="ctr">
                      <a:solidFill>
                        <a:schemeClr val="accent3"/>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7973712"/>
                  </a:ext>
                </a:extLst>
              </a:tr>
              <a:tr h="272716">
                <a:tc>
                  <a:txBody>
                    <a:bodyPr/>
                    <a:lstStyle/>
                    <a:p>
                      <a:pPr marL="0" marR="0" lvl="0" indent="0" algn="l" defTabSz="914400" eaLnBrk="1" fontAlgn="base" latinLnBrk="0" hangingPunct="1">
                        <a:lnSpc>
                          <a:spcPct val="100000"/>
                        </a:lnSpc>
                        <a:spcBef>
                          <a:spcPts val="0"/>
                        </a:spcBef>
                        <a:spcAft>
                          <a:spcPts val="0"/>
                        </a:spcAft>
                        <a:buClrTx/>
                        <a:buSzTx/>
                        <a:buFontTx/>
                        <a:buNone/>
                        <a:tabLst/>
                        <a:defRPr/>
                      </a:pPr>
                      <a:r>
                        <a:rPr lang="en-GB" sz="1300" b="1" i="0" u="sng" dirty="0">
                          <a:solidFill>
                            <a:schemeClr val="accent3"/>
                          </a:solidFill>
                          <a:effectLst/>
                          <a:latin typeface="Arial" panose="020B0604020202020204" pitchFamily="34" charset="0"/>
                          <a:cs typeface="Arial" panose="020B0604020202020204" pitchFamily="34" charset="0"/>
                        </a:rPr>
                        <a:t>NPCCSS at </a:t>
                      </a:r>
                      <a:r>
                        <a:rPr lang="en-GB" sz="1300" b="1" i="0" u="sng" dirty="0" err="1">
                          <a:solidFill>
                            <a:schemeClr val="accent3"/>
                          </a:solidFill>
                          <a:effectLst/>
                          <a:latin typeface="Arial" panose="020B0604020202020204" pitchFamily="34" charset="0"/>
                          <a:cs typeface="Arial" panose="020B0604020202020204" pitchFamily="34" charset="0"/>
                        </a:rPr>
                        <a:t>Baseline</a:t>
                      </a:r>
                      <a:r>
                        <a:rPr lang="en-GB" sz="1300" b="1" i="0" u="sng" baseline="30000" dirty="0" err="1">
                          <a:solidFill>
                            <a:schemeClr val="accent3"/>
                          </a:solidFill>
                          <a:effectLst/>
                          <a:latin typeface="Arial" panose="020B0604020202020204" pitchFamily="34" charset="0"/>
                          <a:cs typeface="Arial" panose="020B0604020202020204" pitchFamily="34" charset="0"/>
                        </a:rPr>
                        <a:t>a</a:t>
                      </a:r>
                      <a:endParaRPr lang="en-GB" sz="1300" b="1" i="0" u="sng" dirty="0">
                        <a:solidFill>
                          <a:schemeClr val="accent3"/>
                        </a:solidFill>
                        <a:effectLst/>
                        <a:latin typeface="Arial" panose="020B0604020202020204" pitchFamily="34" charset="0"/>
                        <a:cs typeface="Arial" panose="020B0604020202020204" pitchFamily="34" charset="0"/>
                      </a:endParaRPr>
                    </a:p>
                  </a:txBody>
                  <a:tcPr marL="108000" marR="45720" anchor="ctr">
                    <a:lnL w="6350" cap="flat" cmpd="sng" algn="ctr">
                      <a:solidFill>
                        <a:schemeClr val="accent3"/>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base"/>
                      <a:endParaRPr lang="en-GB" sz="1300" b="0" i="0" dirty="0">
                        <a:solidFill>
                          <a:schemeClr val="accent3"/>
                        </a:solidFill>
                        <a:effectLst/>
                        <a:latin typeface="Arial" panose="020B0604020202020204" pitchFamily="34" charset="0"/>
                        <a:cs typeface="Arial" panose="020B0604020202020204" pitchFamily="34" charset="0"/>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base"/>
                      <a:endParaRPr lang="en-GB" sz="1300" b="0" i="0" dirty="0">
                        <a:solidFill>
                          <a:schemeClr val="accent3"/>
                        </a:solidFill>
                        <a:effectLst/>
                        <a:latin typeface="Arial" panose="020B0604020202020204" pitchFamily="34" charset="0"/>
                        <a:cs typeface="Arial" panose="020B0604020202020204" pitchFamily="34" charset="0"/>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base"/>
                      <a:endParaRPr lang="en-GB" sz="1300" b="0" i="0" dirty="0">
                        <a:solidFill>
                          <a:schemeClr val="accent3"/>
                        </a:solidFill>
                        <a:effectLst/>
                        <a:latin typeface="Arial" panose="020B0604020202020204" pitchFamily="34" charset="0"/>
                        <a:cs typeface="Arial" panose="020B0604020202020204" pitchFamily="34" charset="0"/>
                      </a:endParaRPr>
                    </a:p>
                  </a:txBody>
                  <a:tcPr marL="45720" marR="45720" anchor="ctr">
                    <a:lnL w="12700" cap="flat" cmpd="sng" algn="ctr">
                      <a:noFill/>
                      <a:prstDash val="solid"/>
                      <a:round/>
                      <a:headEnd type="none" w="med" len="med"/>
                      <a:tailEnd type="none" w="med" len="med"/>
                    </a:lnL>
                    <a:lnR w="6350" cap="flat" cmpd="sng" algn="ctr">
                      <a:solidFill>
                        <a:schemeClr val="accent3"/>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645792954"/>
                  </a:ext>
                </a:extLst>
              </a:tr>
              <a:tr h="272716">
                <a:tc>
                  <a:txBody>
                    <a:bodyPr/>
                    <a:lstStyle/>
                    <a:p>
                      <a:pPr algn="l" fontAlgn="base"/>
                      <a:r>
                        <a:rPr lang="en-GB" sz="1300" b="0" i="0" dirty="0">
                          <a:solidFill>
                            <a:schemeClr val="accent3"/>
                          </a:solidFill>
                          <a:effectLst/>
                          <a:latin typeface="Arial" panose="020B0604020202020204" pitchFamily="34" charset="0"/>
                          <a:cs typeface="Arial" panose="020B0604020202020204" pitchFamily="34" charset="0"/>
                        </a:rPr>
                        <a:t>5DNPCCSS Total Score</a:t>
                      </a:r>
                    </a:p>
                  </a:txBody>
                  <a:tcPr marL="108000" marR="45720" anchor="ctr">
                    <a:lnL w="6350" cap="flat" cmpd="sng" algn="ctr">
                      <a:solidFill>
                        <a:schemeClr val="accent3"/>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ase"/>
                      <a:r>
                        <a:rPr lang="en-GB" sz="1300" b="0" i="0">
                          <a:solidFill>
                            <a:schemeClr val="accent3"/>
                          </a:solidFill>
                          <a:effectLst/>
                          <a:latin typeface="Arial" panose="020B0604020202020204" pitchFamily="34" charset="0"/>
                          <a:cs typeface="Arial" panose="020B0604020202020204" pitchFamily="34" charset="0"/>
                        </a:rPr>
                        <a:t>11.2 (6.2); 10.5 [1, 25]</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ase"/>
                      <a:r>
                        <a:rPr lang="en-GB" sz="1300" b="0" i="0" dirty="0">
                          <a:solidFill>
                            <a:schemeClr val="accent3"/>
                          </a:solidFill>
                          <a:effectLst/>
                          <a:latin typeface="Arial" panose="020B0604020202020204" pitchFamily="34" charset="0"/>
                          <a:cs typeface="Arial" panose="020B0604020202020204" pitchFamily="34" charset="0"/>
                        </a:rPr>
                        <a:t>11.7 (6.5); 11.0 [1, 25]</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ase"/>
                      <a:r>
                        <a:rPr lang="en-GB" sz="1300" b="0" i="0" dirty="0">
                          <a:solidFill>
                            <a:schemeClr val="accent3"/>
                          </a:solidFill>
                          <a:effectLst/>
                          <a:latin typeface="Arial" panose="020B0604020202020204" pitchFamily="34" charset="0"/>
                          <a:cs typeface="Arial" panose="020B0604020202020204" pitchFamily="34" charset="0"/>
                        </a:rPr>
                        <a:t>11.0 (6.1); 10 [1, 25]</a:t>
                      </a:r>
                    </a:p>
                  </a:txBody>
                  <a:tcPr marL="45720" marR="45720" anchor="ctr">
                    <a:lnL w="12700" cap="flat" cmpd="sng" algn="ctr">
                      <a:noFill/>
                      <a:prstDash val="solid"/>
                      <a:round/>
                      <a:headEnd type="none" w="med" len="med"/>
                      <a:tailEnd type="none" w="med" len="med"/>
                    </a:lnL>
                    <a:lnR w="6350" cap="flat" cmpd="sng" algn="ctr">
                      <a:solidFill>
                        <a:schemeClr val="accent3"/>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1377324"/>
                  </a:ext>
                </a:extLst>
              </a:tr>
              <a:tr h="272716">
                <a:tc>
                  <a:txBody>
                    <a:bodyPr/>
                    <a:lstStyle/>
                    <a:p>
                      <a:pPr marL="0" marR="0" lvl="0" indent="0" algn="l" defTabSz="914400" eaLnBrk="1" fontAlgn="base" latinLnBrk="0" hangingPunct="1">
                        <a:lnSpc>
                          <a:spcPct val="100000"/>
                        </a:lnSpc>
                        <a:spcBef>
                          <a:spcPts val="0"/>
                        </a:spcBef>
                        <a:spcAft>
                          <a:spcPts val="0"/>
                        </a:spcAft>
                        <a:buClrTx/>
                        <a:buSzTx/>
                        <a:buFontTx/>
                        <a:buNone/>
                        <a:tabLst/>
                        <a:defRPr/>
                      </a:pPr>
                      <a:r>
                        <a:rPr lang="en-GB" sz="1300" b="0" i="0" dirty="0">
                          <a:solidFill>
                            <a:schemeClr val="accent3"/>
                          </a:solidFill>
                          <a:effectLst/>
                          <a:latin typeface="Arial" panose="020B0604020202020204" pitchFamily="34" charset="0"/>
                          <a:cs typeface="Arial" panose="020B0604020202020204" pitchFamily="34" charset="0"/>
                        </a:rPr>
                        <a:t>4DNPCCSS Total Score</a:t>
                      </a:r>
                    </a:p>
                  </a:txBody>
                  <a:tcPr marL="108000" marR="45720" anchor="ctr">
                    <a:lnL w="6350" cap="flat" cmpd="sng" algn="ctr">
                      <a:solidFill>
                        <a:schemeClr val="accent3"/>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ase"/>
                      <a:r>
                        <a:rPr lang="en-GB" sz="1300" b="0" i="0" dirty="0">
                          <a:solidFill>
                            <a:schemeClr val="accent3"/>
                          </a:solidFill>
                          <a:effectLst/>
                          <a:latin typeface="Arial" panose="020B0604020202020204" pitchFamily="34" charset="0"/>
                          <a:cs typeface="Arial" panose="020B0604020202020204" pitchFamily="34" charset="0"/>
                        </a:rPr>
                        <a:t>8.2 (5.1); 8 [0, 20]</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ase"/>
                      <a:r>
                        <a:rPr lang="en-GB" sz="1300" b="0" i="0">
                          <a:solidFill>
                            <a:schemeClr val="accent3"/>
                          </a:solidFill>
                          <a:effectLst/>
                          <a:latin typeface="Arial" panose="020B0604020202020204" pitchFamily="34" charset="0"/>
                          <a:cs typeface="Arial" panose="020B0604020202020204" pitchFamily="34" charset="0"/>
                        </a:rPr>
                        <a:t>8.5 (5.6); 9.0 [0, 20]</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ase"/>
                      <a:r>
                        <a:rPr lang="en-GB" sz="1300" b="0" i="0" dirty="0">
                          <a:solidFill>
                            <a:schemeClr val="accent3"/>
                          </a:solidFill>
                          <a:effectLst/>
                          <a:latin typeface="Arial" panose="020B0604020202020204" pitchFamily="34" charset="0"/>
                          <a:cs typeface="Arial" panose="020B0604020202020204" pitchFamily="34" charset="0"/>
                        </a:rPr>
                        <a:t>8.1 (4.9); 7.0 [1, 20]</a:t>
                      </a:r>
                    </a:p>
                  </a:txBody>
                  <a:tcPr marL="45720" marR="45720" anchor="ctr">
                    <a:lnL w="12700" cap="flat" cmpd="sng" algn="ctr">
                      <a:noFill/>
                      <a:prstDash val="solid"/>
                      <a:round/>
                      <a:headEnd type="none" w="med" len="med"/>
                      <a:tailEnd type="none" w="med" len="med"/>
                    </a:lnL>
                    <a:lnR w="6350" cap="flat" cmpd="sng" algn="ctr">
                      <a:solidFill>
                        <a:schemeClr val="accent3"/>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53028353"/>
                  </a:ext>
                </a:extLst>
              </a:tr>
            </a:tbl>
          </a:graphicData>
        </a:graphic>
      </p:graphicFrame>
      <p:sp>
        <p:nvSpPr>
          <p:cNvPr id="37" name="TextBox 36">
            <a:extLst>
              <a:ext uri="{FF2B5EF4-FFF2-40B4-BE49-F238E27FC236}">
                <a16:creationId xmlns:a16="http://schemas.microsoft.com/office/drawing/2014/main" id="{BFBC144D-6D08-5F3C-1A9A-05C384135050}"/>
              </a:ext>
            </a:extLst>
          </p:cNvPr>
          <p:cNvSpPr txBox="1"/>
          <p:nvPr/>
        </p:nvSpPr>
        <p:spPr>
          <a:xfrm>
            <a:off x="895350" y="19613587"/>
            <a:ext cx="9696450" cy="215444"/>
          </a:xfrm>
          <a:prstGeom prst="rect">
            <a:avLst/>
          </a:prstGeom>
          <a:noFill/>
        </p:spPr>
        <p:txBody>
          <a:bodyPr wrap="square" lIns="0" tIns="0" rIns="0" bIns="0" rtlCol="0">
            <a:spAutoFit/>
          </a:bodyPr>
          <a:lstStyle>
            <a:defPPr>
              <a:defRPr lang="en-US"/>
            </a:defPPr>
            <a:lvl1pPr>
              <a:defRPr sz="1100">
                <a:latin typeface="Arial" panose="020B0604020202020204" pitchFamily="34" charset="0"/>
              </a:defRPr>
            </a:lvl1pPr>
          </a:lstStyle>
          <a:p>
            <a:r>
              <a:rPr lang="en-GB" sz="1400" baseline="30000" dirty="0" err="1">
                <a:solidFill>
                  <a:schemeClr val="accent3"/>
                </a:solidFill>
              </a:rPr>
              <a:t>a</a:t>
            </a:r>
            <a:r>
              <a:rPr lang="en-GB" sz="1400" dirty="0" err="1">
                <a:solidFill>
                  <a:schemeClr val="accent3"/>
                </a:solidFill>
              </a:rPr>
              <a:t>Data</a:t>
            </a:r>
            <a:r>
              <a:rPr lang="en-GB" sz="1400" dirty="0">
                <a:solidFill>
                  <a:schemeClr val="accent3"/>
                </a:solidFill>
              </a:rPr>
              <a:t> reported as Mean (SD); Median [Range]</a:t>
            </a:r>
          </a:p>
        </p:txBody>
      </p:sp>
      <p:sp>
        <p:nvSpPr>
          <p:cNvPr id="47" name="Rectangle 46">
            <a:extLst>
              <a:ext uri="{FF2B5EF4-FFF2-40B4-BE49-F238E27FC236}">
                <a16:creationId xmlns:a16="http://schemas.microsoft.com/office/drawing/2014/main" id="{BEDE9AE7-0704-B8A2-1F99-DC3282AF1386}"/>
              </a:ext>
            </a:extLst>
          </p:cNvPr>
          <p:cNvSpPr/>
          <p:nvPr/>
        </p:nvSpPr>
        <p:spPr>
          <a:xfrm>
            <a:off x="11085212" y="10401660"/>
            <a:ext cx="10195560" cy="649511"/>
          </a:xfrm>
          <a:prstGeom prst="rect">
            <a:avLst/>
          </a:prstGeom>
          <a:solidFill>
            <a:srgbClr val="42358F"/>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dirty="0"/>
          </a:p>
        </p:txBody>
      </p:sp>
      <p:sp>
        <p:nvSpPr>
          <p:cNvPr id="49" name="TextBox 48">
            <a:extLst>
              <a:ext uri="{FF2B5EF4-FFF2-40B4-BE49-F238E27FC236}">
                <a16:creationId xmlns:a16="http://schemas.microsoft.com/office/drawing/2014/main" id="{FFD3E12D-49EC-04FE-0D59-E2E818E79050}"/>
              </a:ext>
            </a:extLst>
          </p:cNvPr>
          <p:cNvSpPr txBox="1"/>
          <p:nvPr/>
        </p:nvSpPr>
        <p:spPr>
          <a:xfrm>
            <a:off x="11247436" y="20834121"/>
            <a:ext cx="9790114" cy="430887"/>
          </a:xfrm>
          <a:prstGeom prst="rect">
            <a:avLst/>
          </a:prstGeom>
          <a:noFill/>
        </p:spPr>
        <p:txBody>
          <a:bodyPr wrap="square" lIns="0" tIns="0" rIns="0" bIns="0" rtlCol="0">
            <a:spAutoFit/>
          </a:bodyPr>
          <a:lstStyle>
            <a:defPPr>
              <a:defRPr lang="en-US"/>
            </a:defPPr>
            <a:lvl1pPr>
              <a:defRPr sz="1100">
                <a:latin typeface="Arial" panose="020B0604020202020204" pitchFamily="34" charset="0"/>
              </a:defRPr>
            </a:lvl1pPr>
          </a:lstStyle>
          <a:p>
            <a:r>
              <a:rPr lang="en-US" sz="1400" dirty="0">
                <a:solidFill>
                  <a:schemeClr val="accent3"/>
                </a:solidFill>
              </a:rPr>
              <a:t>Total number of participants per year are represented: Year 1 (n) : 55, 38, and 17; Year 2: 45, 33, 12; Year 3 : 28, 22, 6 for all arimoclomol treated patients, arimoclomol with miglustat as part of routine clinical care, and arimoclomol alone respectively. </a:t>
            </a:r>
          </a:p>
        </p:txBody>
      </p:sp>
      <p:sp>
        <p:nvSpPr>
          <p:cNvPr id="58" name="TextBox 57">
            <a:extLst>
              <a:ext uri="{FF2B5EF4-FFF2-40B4-BE49-F238E27FC236}">
                <a16:creationId xmlns:a16="http://schemas.microsoft.com/office/drawing/2014/main" id="{4BFEA73D-3AC2-AB5E-38FE-968E9ECC94DD}"/>
              </a:ext>
            </a:extLst>
          </p:cNvPr>
          <p:cNvSpPr txBox="1"/>
          <p:nvPr/>
        </p:nvSpPr>
        <p:spPr>
          <a:xfrm>
            <a:off x="11247436" y="26285560"/>
            <a:ext cx="9696450" cy="646331"/>
          </a:xfrm>
          <a:prstGeom prst="rect">
            <a:avLst/>
          </a:prstGeom>
          <a:noFill/>
        </p:spPr>
        <p:txBody>
          <a:bodyPr wrap="square" lIns="0" tIns="0" rIns="0" bIns="0" rtlCol="0">
            <a:spAutoFit/>
          </a:bodyPr>
          <a:lstStyle/>
          <a:p>
            <a:r>
              <a:rPr lang="en-GB" sz="1400" dirty="0">
                <a:solidFill>
                  <a:schemeClr val="accent3"/>
                </a:solidFill>
                <a:latin typeface="Arial" panose="020B0604020202020204" pitchFamily="34" charset="0"/>
              </a:rPr>
              <a:t>Total number of participants per year are represented: Year 1 (n) : 31 and 24; Year 2: 22 and 23; Year 3 :15 and 13 Adults and Children respectively.</a:t>
            </a:r>
          </a:p>
          <a:p>
            <a:r>
              <a:rPr lang="en-GB" sz="1400" dirty="0">
                <a:solidFill>
                  <a:schemeClr val="accent3"/>
                </a:solidFill>
                <a:latin typeface="Arial" panose="020B0604020202020204" pitchFamily="34" charset="0"/>
              </a:rPr>
              <a:t>5DNPCCSS- 5-Domain NPC Clinical Severity Scale; R4DNPCCSS- Rescored 4-Domain NPC Clinical Severity Scale.</a:t>
            </a:r>
          </a:p>
        </p:txBody>
      </p:sp>
      <p:sp>
        <p:nvSpPr>
          <p:cNvPr id="68" name="object 7">
            <a:extLst>
              <a:ext uri="{FF2B5EF4-FFF2-40B4-BE49-F238E27FC236}">
                <a16:creationId xmlns:a16="http://schemas.microsoft.com/office/drawing/2014/main" id="{9A858E2D-4184-E08D-E4CF-C9304EACE5A9}"/>
              </a:ext>
            </a:extLst>
          </p:cNvPr>
          <p:cNvSpPr/>
          <p:nvPr/>
        </p:nvSpPr>
        <p:spPr>
          <a:xfrm>
            <a:off x="639762" y="30333838"/>
            <a:ext cx="3508383" cy="1674817"/>
          </a:xfrm>
          <a:prstGeom prst="rect">
            <a:avLst/>
          </a:prstGeom>
          <a:noFill/>
        </p:spPr>
        <p:txBody>
          <a:bodyPr wrap="square" lIns="0" tIns="0" rIns="0" bIns="0" rtlCol="0" anchor="ctr" anchorCtr="0">
            <a:spAutoFit/>
          </a:bodyPr>
          <a:lstStyle/>
          <a:p>
            <a:pPr>
              <a:spcAft>
                <a:spcPts val="804"/>
              </a:spcAft>
            </a:pPr>
            <a:r>
              <a:rPr lang="en-GB" sz="1600" b="1" dirty="0">
                <a:solidFill>
                  <a:schemeClr val="accent3"/>
                </a:solidFill>
                <a:latin typeface="Arial" panose="020B0604020202020204" pitchFamily="34" charset="0"/>
                <a:cs typeface="Arial" panose="020B0604020202020204" pitchFamily="34" charset="0"/>
              </a:rPr>
              <a:t>Disclosures:</a:t>
            </a:r>
          </a:p>
          <a:p>
            <a:pPr>
              <a:spcAft>
                <a:spcPts val="313"/>
              </a:spcAft>
            </a:pPr>
            <a:r>
              <a:rPr lang="en-GB" sz="1400" dirty="0">
                <a:solidFill>
                  <a:schemeClr val="accent3"/>
                </a:solidFill>
                <a:latin typeface="Arial" panose="020B0604020202020204" pitchFamily="34" charset="0"/>
                <a:cs typeface="Arial" panose="020B0604020202020204" pitchFamily="34" charset="0"/>
              </a:rPr>
              <a:t>Poster was prepared by </a:t>
            </a:r>
            <a:r>
              <a:rPr lang="en-GB" sz="1400" dirty="0" err="1">
                <a:solidFill>
                  <a:schemeClr val="accent3"/>
                </a:solidFill>
                <a:latin typeface="Arial" panose="020B0604020202020204" pitchFamily="34" charset="0"/>
                <a:cs typeface="Arial" panose="020B0604020202020204" pitchFamily="34" charset="0"/>
              </a:rPr>
              <a:t>Zevra</a:t>
            </a:r>
            <a:r>
              <a:rPr lang="en-GB" sz="1400" dirty="0">
                <a:solidFill>
                  <a:schemeClr val="accent3"/>
                </a:solidFill>
                <a:latin typeface="Arial" panose="020B0604020202020204" pitchFamily="34" charset="0"/>
                <a:cs typeface="Arial" panose="020B0604020202020204" pitchFamily="34" charset="0"/>
              </a:rPr>
              <a:t> Therapeutics</a:t>
            </a:r>
          </a:p>
          <a:p>
            <a:r>
              <a:rPr lang="en-GB" sz="1400" dirty="0" err="1">
                <a:solidFill>
                  <a:schemeClr val="accent3"/>
                </a:solidFill>
                <a:latin typeface="Arial" panose="020B0604020202020204" pitchFamily="34" charset="0"/>
                <a:cs typeface="Arial" panose="020B0604020202020204" pitchFamily="34" charset="0"/>
              </a:rPr>
              <a:t>Zevra</a:t>
            </a:r>
            <a:r>
              <a:rPr lang="en-GB" sz="1400" dirty="0">
                <a:solidFill>
                  <a:schemeClr val="accent3"/>
                </a:solidFill>
                <a:latin typeface="Arial" panose="020B0604020202020204" pitchFamily="34" charset="0"/>
                <a:cs typeface="Arial" panose="020B0604020202020204" pitchFamily="34" charset="0"/>
              </a:rPr>
              <a:t> would like to thank the research sites including all study coordinators and staff involved in the expanded access program. We also thank all participants and families who have contributed to the data presented.</a:t>
            </a:r>
          </a:p>
        </p:txBody>
      </p:sp>
      <p:sp>
        <p:nvSpPr>
          <p:cNvPr id="70" name="TextBox 69">
            <a:extLst>
              <a:ext uri="{FF2B5EF4-FFF2-40B4-BE49-F238E27FC236}">
                <a16:creationId xmlns:a16="http://schemas.microsoft.com/office/drawing/2014/main" id="{14CFE1FD-1A06-37A4-787A-B19D03D36681}"/>
              </a:ext>
            </a:extLst>
          </p:cNvPr>
          <p:cNvSpPr txBox="1"/>
          <p:nvPr/>
        </p:nvSpPr>
        <p:spPr>
          <a:xfrm>
            <a:off x="4403731" y="30331491"/>
            <a:ext cx="6435590" cy="1908215"/>
          </a:xfrm>
          <a:prstGeom prst="rect">
            <a:avLst/>
          </a:prstGeom>
          <a:noFill/>
        </p:spPr>
        <p:txBody>
          <a:bodyPr wrap="square" lIns="0" tIns="0" rIns="0" bIns="0" rtlCol="0">
            <a:spAutoFit/>
          </a:bodyPr>
          <a:lstStyle/>
          <a:p>
            <a:pPr>
              <a:spcAft>
                <a:spcPts val="804"/>
              </a:spcAft>
            </a:pPr>
            <a:r>
              <a:rPr lang="en-GB" sz="1600" b="1" dirty="0">
                <a:solidFill>
                  <a:schemeClr val="accent3"/>
                </a:solidFill>
                <a:latin typeface="Arial" panose="020B0604020202020204" pitchFamily="34" charset="0"/>
              </a:rPr>
              <a:t>References: </a:t>
            </a:r>
          </a:p>
          <a:p>
            <a:pPr>
              <a:spcAft>
                <a:spcPts val="402"/>
              </a:spcAft>
            </a:pPr>
            <a:r>
              <a:rPr lang="en-GB" sz="1400" dirty="0">
                <a:solidFill>
                  <a:schemeClr val="accent3"/>
                </a:solidFill>
                <a:latin typeface="Arial" panose="020B0604020202020204" pitchFamily="34" charset="0"/>
              </a:rPr>
              <a:t>1. Mengel E, et al. Clinical disease progression and biomarkers in Niemann-Pick type C: a prospective cohort study. </a:t>
            </a:r>
            <a:r>
              <a:rPr lang="en-GB" sz="1400" dirty="0" err="1">
                <a:solidFill>
                  <a:schemeClr val="accent3"/>
                </a:solidFill>
                <a:latin typeface="Arial" panose="020B0604020202020204" pitchFamily="34" charset="0"/>
              </a:rPr>
              <a:t>Orphanet</a:t>
            </a:r>
            <a:r>
              <a:rPr lang="en-GB" sz="1400" dirty="0">
                <a:solidFill>
                  <a:schemeClr val="accent3"/>
                </a:solidFill>
                <a:latin typeface="Arial" panose="020B0604020202020204" pitchFamily="34" charset="0"/>
              </a:rPr>
              <a:t> J Rare Dis. 2020 Nov 23;15(1):328. </a:t>
            </a:r>
          </a:p>
          <a:p>
            <a:r>
              <a:rPr lang="en-GB" sz="1400" dirty="0">
                <a:solidFill>
                  <a:schemeClr val="accent3"/>
                </a:solidFill>
                <a:latin typeface="Arial" panose="020B0604020202020204" pitchFamily="34" charset="0"/>
              </a:rPr>
              <a:t>2. </a:t>
            </a:r>
            <a:r>
              <a:rPr lang="en-GB" sz="1400" dirty="0" err="1">
                <a:solidFill>
                  <a:schemeClr val="accent3"/>
                </a:solidFill>
                <a:latin typeface="Arial" panose="020B0604020202020204" pitchFamily="34" charset="0"/>
              </a:rPr>
              <a:t>Yanjanin</a:t>
            </a:r>
            <a:r>
              <a:rPr lang="en-GB" sz="1400" dirty="0">
                <a:solidFill>
                  <a:schemeClr val="accent3"/>
                </a:solidFill>
                <a:latin typeface="Arial" panose="020B0604020202020204" pitchFamily="34" charset="0"/>
              </a:rPr>
              <a:t> NM, et al. Linear clinical progression, independent of age of onset, in Niemann-Pick disease, type C. Am J Med Genet B </a:t>
            </a:r>
            <a:r>
              <a:rPr lang="en-GB" sz="1400" dirty="0" err="1">
                <a:solidFill>
                  <a:schemeClr val="accent3"/>
                </a:solidFill>
                <a:latin typeface="Arial" panose="020B0604020202020204" pitchFamily="34" charset="0"/>
              </a:rPr>
              <a:t>Neuropsychiatr</a:t>
            </a:r>
            <a:r>
              <a:rPr lang="en-GB" sz="1400" dirty="0">
                <a:solidFill>
                  <a:schemeClr val="accent3"/>
                </a:solidFill>
                <a:latin typeface="Arial" panose="020B0604020202020204" pitchFamily="34" charset="0"/>
              </a:rPr>
              <a:t> Genet. 2010 Jan 5;153B(1):132-40. 3. Patterson MC, et al. Validation of the 5-domain Niemann-Pick type C Clinical Severity Scale. </a:t>
            </a:r>
            <a:r>
              <a:rPr lang="en-GB" sz="1400" dirty="0" err="1">
                <a:solidFill>
                  <a:schemeClr val="accent3"/>
                </a:solidFill>
                <a:latin typeface="Arial" panose="020B0604020202020204" pitchFamily="34" charset="0"/>
              </a:rPr>
              <a:t>Orphanet</a:t>
            </a:r>
            <a:r>
              <a:rPr lang="en-GB" sz="1400" dirty="0">
                <a:solidFill>
                  <a:schemeClr val="accent3"/>
                </a:solidFill>
                <a:latin typeface="Arial" panose="020B0604020202020204" pitchFamily="34" charset="0"/>
              </a:rPr>
              <a:t> J Rare Dis. 2021 Feb 12;16(1):79. </a:t>
            </a:r>
          </a:p>
        </p:txBody>
      </p:sp>
      <p:sp>
        <p:nvSpPr>
          <p:cNvPr id="19" name="object 7">
            <a:extLst>
              <a:ext uri="{FF2B5EF4-FFF2-40B4-BE49-F238E27FC236}">
                <a16:creationId xmlns:a16="http://schemas.microsoft.com/office/drawing/2014/main" id="{819C2DAB-C1B2-B71F-C7CE-2D931121A493}"/>
              </a:ext>
            </a:extLst>
          </p:cNvPr>
          <p:cNvSpPr/>
          <p:nvPr/>
        </p:nvSpPr>
        <p:spPr>
          <a:xfrm>
            <a:off x="640556" y="9793627"/>
            <a:ext cx="20664487" cy="630936"/>
          </a:xfrm>
          <a:prstGeom prst="rect">
            <a:avLst/>
          </a:prstGeom>
          <a:solidFill>
            <a:srgbClr val="2C2460"/>
          </a:solidFill>
        </p:spPr>
        <p:txBody>
          <a:bodyPr wrap="square" lIns="0" tIns="108000" rIns="0" bIns="108000" rtlCol="0" anchor="ctr" anchorCtr="0">
            <a:spAutoFit/>
          </a:bodyPr>
          <a:lstStyle/>
          <a:p>
            <a:endParaRPr sz="2800" b="1" dirty="0">
              <a:solidFill>
                <a:schemeClr val="bg1"/>
              </a:solidFill>
              <a:latin typeface="+mj-lt"/>
            </a:endParaRPr>
          </a:p>
        </p:txBody>
      </p:sp>
      <p:sp>
        <p:nvSpPr>
          <p:cNvPr id="81" name="TextBox 80">
            <a:extLst>
              <a:ext uri="{FF2B5EF4-FFF2-40B4-BE49-F238E27FC236}">
                <a16:creationId xmlns:a16="http://schemas.microsoft.com/office/drawing/2014/main" id="{31E92570-CDC0-3896-3012-636FD0A42051}"/>
              </a:ext>
            </a:extLst>
          </p:cNvPr>
          <p:cNvSpPr txBox="1"/>
          <p:nvPr/>
        </p:nvSpPr>
        <p:spPr>
          <a:xfrm>
            <a:off x="896143" y="9933459"/>
            <a:ext cx="9963148" cy="430887"/>
          </a:xfrm>
          <a:prstGeom prst="rect">
            <a:avLst/>
          </a:prstGeom>
          <a:noFill/>
        </p:spPr>
        <p:txBody>
          <a:bodyPr wrap="square" lIns="0" tIns="0" rIns="0" bIns="0">
            <a:spAutoFit/>
          </a:bodyPr>
          <a:lstStyle/>
          <a:p>
            <a:r>
              <a:rPr lang="en-US" sz="2800" b="1" spc="-10" dirty="0">
                <a:solidFill>
                  <a:schemeClr val="bg1"/>
                </a:solidFill>
                <a:latin typeface="Arial" panose="020B0604020202020204" pitchFamily="34" charset="0"/>
                <a:cs typeface="Arial" panose="020B0604020202020204" pitchFamily="34" charset="0"/>
              </a:rPr>
              <a:t>RESULTS</a:t>
            </a:r>
            <a:endParaRPr lang="pt-PT" sz="2800" b="1" spc="-10" dirty="0">
              <a:solidFill>
                <a:schemeClr val="bg1"/>
              </a:solidFill>
              <a:latin typeface="Arial" panose="020B0604020202020204" pitchFamily="34" charset="0"/>
              <a:cs typeface="Arial" panose="020B0604020202020204" pitchFamily="34" charset="0"/>
            </a:endParaRPr>
          </a:p>
        </p:txBody>
      </p:sp>
      <p:sp>
        <p:nvSpPr>
          <p:cNvPr id="22" name="object 7">
            <a:extLst>
              <a:ext uri="{FF2B5EF4-FFF2-40B4-BE49-F238E27FC236}">
                <a16:creationId xmlns:a16="http://schemas.microsoft.com/office/drawing/2014/main" id="{38A12F57-8720-FF2A-FAEA-45DDE848208F}"/>
              </a:ext>
            </a:extLst>
          </p:cNvPr>
          <p:cNvSpPr/>
          <p:nvPr/>
        </p:nvSpPr>
        <p:spPr>
          <a:xfrm>
            <a:off x="939006" y="10538482"/>
            <a:ext cx="9696450" cy="369332"/>
          </a:xfrm>
          <a:prstGeom prst="rect">
            <a:avLst/>
          </a:prstGeom>
          <a:noFill/>
        </p:spPr>
        <p:txBody>
          <a:bodyPr wrap="square" lIns="0" tIns="0" rIns="0" bIns="0" rtlCol="0" anchor="ctr" anchorCtr="0">
            <a:spAutoFit/>
          </a:bodyPr>
          <a:lstStyle/>
          <a:p>
            <a:r>
              <a:rPr lang="en-GB" sz="2400" b="1" dirty="0">
                <a:solidFill>
                  <a:schemeClr val="bg1"/>
                </a:solidFill>
                <a:latin typeface="Arial" panose="020B0604020202020204" pitchFamily="34" charset="0"/>
                <a:cs typeface="Arial" panose="020B0604020202020204" pitchFamily="34" charset="0"/>
              </a:rPr>
              <a:t>Table 1: </a:t>
            </a:r>
            <a:r>
              <a:rPr lang="en-GB" sz="2400" dirty="0">
                <a:solidFill>
                  <a:schemeClr val="bg1"/>
                </a:solidFill>
                <a:latin typeface="Arial" panose="020B0604020202020204" pitchFamily="34" charset="0"/>
                <a:cs typeface="Arial" panose="020B0604020202020204" pitchFamily="34" charset="0"/>
              </a:rPr>
              <a:t>Key EAP Eligibility and Ineligibility Criteria*</a:t>
            </a:r>
          </a:p>
        </p:txBody>
      </p:sp>
      <p:sp>
        <p:nvSpPr>
          <p:cNvPr id="46" name="object 7">
            <a:extLst>
              <a:ext uri="{FF2B5EF4-FFF2-40B4-BE49-F238E27FC236}">
                <a16:creationId xmlns:a16="http://schemas.microsoft.com/office/drawing/2014/main" id="{09F0B4C3-C820-2E0D-53C1-C0B5D187D5E8}"/>
              </a:ext>
            </a:extLst>
          </p:cNvPr>
          <p:cNvSpPr/>
          <p:nvPr/>
        </p:nvSpPr>
        <p:spPr>
          <a:xfrm>
            <a:off x="11352213" y="10544613"/>
            <a:ext cx="9696450" cy="369332"/>
          </a:xfrm>
          <a:prstGeom prst="rect">
            <a:avLst/>
          </a:prstGeom>
          <a:noFill/>
        </p:spPr>
        <p:txBody>
          <a:bodyPr wrap="square" lIns="0" tIns="0" rIns="0" bIns="0" rtlCol="0" anchor="ctr" anchorCtr="0">
            <a:noAutofit/>
          </a:bodyPr>
          <a:lstStyle/>
          <a:p>
            <a:r>
              <a:rPr lang="en-GB" sz="2400" b="1" dirty="0">
                <a:solidFill>
                  <a:schemeClr val="bg1"/>
                </a:solidFill>
                <a:latin typeface="Arial" panose="020B0604020202020204" pitchFamily="34" charset="0"/>
                <a:cs typeface="Arial" panose="020B0604020202020204" pitchFamily="34" charset="0"/>
              </a:rPr>
              <a:t>Figure 1: </a:t>
            </a:r>
            <a:r>
              <a:rPr lang="en-GB" sz="2400" dirty="0">
                <a:solidFill>
                  <a:schemeClr val="bg1"/>
                </a:solidFill>
                <a:latin typeface="Arial" panose="020B0604020202020204" pitchFamily="34" charset="0"/>
                <a:cs typeface="Arial" panose="020B0604020202020204" pitchFamily="34" charset="0"/>
              </a:rPr>
              <a:t>Total Population</a:t>
            </a:r>
          </a:p>
        </p:txBody>
      </p:sp>
      <p:sp>
        <p:nvSpPr>
          <p:cNvPr id="53" name="Rectangle 52">
            <a:extLst>
              <a:ext uri="{FF2B5EF4-FFF2-40B4-BE49-F238E27FC236}">
                <a16:creationId xmlns:a16="http://schemas.microsoft.com/office/drawing/2014/main" id="{1D1C7B72-A82A-F266-A8C3-DB5D0C0F1847}"/>
              </a:ext>
            </a:extLst>
          </p:cNvPr>
          <p:cNvSpPr/>
          <p:nvPr/>
        </p:nvSpPr>
        <p:spPr>
          <a:xfrm>
            <a:off x="11094907" y="21256563"/>
            <a:ext cx="10195560" cy="649511"/>
          </a:xfrm>
          <a:prstGeom prst="rect">
            <a:avLst/>
          </a:prstGeom>
          <a:solidFill>
            <a:srgbClr val="42358F"/>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dirty="0"/>
          </a:p>
        </p:txBody>
      </p:sp>
      <p:sp>
        <p:nvSpPr>
          <p:cNvPr id="52" name="object 7">
            <a:extLst>
              <a:ext uri="{FF2B5EF4-FFF2-40B4-BE49-F238E27FC236}">
                <a16:creationId xmlns:a16="http://schemas.microsoft.com/office/drawing/2014/main" id="{76BBFA77-6CEC-17B2-F1AE-6A365D2531B3}"/>
              </a:ext>
            </a:extLst>
          </p:cNvPr>
          <p:cNvSpPr/>
          <p:nvPr/>
        </p:nvSpPr>
        <p:spPr>
          <a:xfrm>
            <a:off x="11247436" y="21393230"/>
            <a:ext cx="9952037" cy="369332"/>
          </a:xfrm>
          <a:prstGeom prst="rect">
            <a:avLst/>
          </a:prstGeom>
          <a:noFill/>
        </p:spPr>
        <p:txBody>
          <a:bodyPr wrap="square" lIns="0" tIns="0" rIns="0" bIns="0" rtlCol="0" anchor="ctr" anchorCtr="0">
            <a:spAutoFit/>
          </a:bodyPr>
          <a:lstStyle/>
          <a:p>
            <a:r>
              <a:rPr lang="en-GB" sz="2400" b="1" dirty="0">
                <a:solidFill>
                  <a:schemeClr val="bg1"/>
                </a:solidFill>
                <a:latin typeface="Arial" panose="020B0604020202020204" pitchFamily="34" charset="0"/>
                <a:cs typeface="Arial" panose="020B0604020202020204" pitchFamily="34" charset="0"/>
              </a:rPr>
              <a:t>Figure 2: </a:t>
            </a:r>
            <a:r>
              <a:rPr lang="en-GB" sz="2400" dirty="0">
                <a:solidFill>
                  <a:schemeClr val="bg1"/>
                </a:solidFill>
                <a:latin typeface="Arial" panose="020B0604020202020204" pitchFamily="34" charset="0"/>
                <a:cs typeface="Arial" panose="020B0604020202020204" pitchFamily="34" charset="0"/>
              </a:rPr>
              <a:t>Adults &amp; Children</a:t>
            </a:r>
          </a:p>
        </p:txBody>
      </p:sp>
      <p:sp>
        <p:nvSpPr>
          <p:cNvPr id="36" name="TextBox 35">
            <a:extLst>
              <a:ext uri="{FF2B5EF4-FFF2-40B4-BE49-F238E27FC236}">
                <a16:creationId xmlns:a16="http://schemas.microsoft.com/office/drawing/2014/main" id="{F6669980-C492-4B67-FB94-80B7B9491FA7}"/>
              </a:ext>
            </a:extLst>
          </p:cNvPr>
          <p:cNvSpPr txBox="1"/>
          <p:nvPr/>
        </p:nvSpPr>
        <p:spPr>
          <a:xfrm>
            <a:off x="895349" y="23426000"/>
            <a:ext cx="9740107" cy="861774"/>
          </a:xfrm>
          <a:prstGeom prst="rect">
            <a:avLst/>
          </a:prstGeom>
          <a:noFill/>
        </p:spPr>
        <p:txBody>
          <a:bodyPr wrap="square" lIns="0" tIns="0" rIns="0" bIns="0" rtlCol="0">
            <a:spAutoFit/>
          </a:bodyPr>
          <a:lstStyle>
            <a:defPPr>
              <a:defRPr lang="en-US"/>
            </a:defPPr>
            <a:lvl1pPr>
              <a:defRPr sz="1100">
                <a:latin typeface="Arial" panose="020B0604020202020204" pitchFamily="34" charset="0"/>
              </a:defRPr>
            </a:lvl1pPr>
          </a:lstStyle>
          <a:p>
            <a:r>
              <a:rPr lang="en-GB" sz="1400" dirty="0">
                <a:solidFill>
                  <a:schemeClr val="accent3"/>
                </a:solidFill>
              </a:rPr>
              <a:t>Adverse event data are reported as counts of the number of events and % of patients.</a:t>
            </a:r>
          </a:p>
          <a:p>
            <a:r>
              <a:rPr lang="en-GB" sz="1400" dirty="0">
                <a:solidFill>
                  <a:schemeClr val="accent3"/>
                </a:solidFill>
              </a:rPr>
              <a:t>Description of Fatalities: pneumonia, 3; COVID-19, 2; acute respiratory failure, 2; disease progression, 1; sepsis, 1.  </a:t>
            </a:r>
          </a:p>
          <a:p>
            <a:r>
              <a:rPr lang="en-GB" sz="1400" dirty="0">
                <a:solidFill>
                  <a:schemeClr val="accent3"/>
                </a:solidFill>
              </a:rPr>
              <a:t>Note that 9 serious fatal adverse events occurred in a total of 6 patients, 1 patient experienced 3 events and 1 patient experienced 2 events with a fatal outcome.  No fatalities were determined to have a causal relationship to </a:t>
            </a:r>
            <a:r>
              <a:rPr lang="en-GB" sz="1400" dirty="0" err="1">
                <a:solidFill>
                  <a:schemeClr val="accent3"/>
                </a:solidFill>
              </a:rPr>
              <a:t>arimoclomol</a:t>
            </a:r>
            <a:r>
              <a:rPr lang="en-GB" sz="1400" dirty="0">
                <a:solidFill>
                  <a:schemeClr val="accent3"/>
                </a:solidFill>
              </a:rPr>
              <a:t>.</a:t>
            </a:r>
          </a:p>
        </p:txBody>
      </p:sp>
      <p:graphicFrame>
        <p:nvGraphicFramePr>
          <p:cNvPr id="48" name="Table 47">
            <a:extLst>
              <a:ext uri="{FF2B5EF4-FFF2-40B4-BE49-F238E27FC236}">
                <a16:creationId xmlns:a16="http://schemas.microsoft.com/office/drawing/2014/main" id="{816BC5EC-01B6-F3C5-1951-7ACDB86BB9B1}"/>
              </a:ext>
            </a:extLst>
          </p:cNvPr>
          <p:cNvGraphicFramePr>
            <a:graphicFrameLocks noGrp="1"/>
          </p:cNvGraphicFramePr>
          <p:nvPr>
            <p:extLst>
              <p:ext uri="{D42A27DB-BD31-4B8C-83A1-F6EECF244321}">
                <p14:modId xmlns:p14="http://schemas.microsoft.com/office/powerpoint/2010/main" val="1518922260"/>
              </p:ext>
            </p:extLst>
          </p:nvPr>
        </p:nvGraphicFramePr>
        <p:xfrm>
          <a:off x="639764" y="20612727"/>
          <a:ext cx="6419923" cy="2764408"/>
        </p:xfrm>
        <a:graphic>
          <a:graphicData uri="http://schemas.openxmlformats.org/drawingml/2006/table">
            <a:tbl>
              <a:tblPr/>
              <a:tblGrid>
                <a:gridCol w="3398836">
                  <a:extLst>
                    <a:ext uri="{9D8B030D-6E8A-4147-A177-3AD203B41FA5}">
                      <a16:colId xmlns:a16="http://schemas.microsoft.com/office/drawing/2014/main" val="711070972"/>
                    </a:ext>
                  </a:extLst>
                </a:gridCol>
                <a:gridCol w="3021087">
                  <a:extLst>
                    <a:ext uri="{9D8B030D-6E8A-4147-A177-3AD203B41FA5}">
                      <a16:colId xmlns:a16="http://schemas.microsoft.com/office/drawing/2014/main" val="2963411991"/>
                    </a:ext>
                  </a:extLst>
                </a:gridCol>
              </a:tblGrid>
              <a:tr h="693114">
                <a:tc>
                  <a:txBody>
                    <a:bodyPr/>
                    <a:lstStyle/>
                    <a:p>
                      <a:pPr algn="l" rtl="0" fontAlgn="auto"/>
                      <a:r>
                        <a:rPr lang="en-GB" sz="1350" b="1" i="0" dirty="0">
                          <a:solidFill>
                            <a:srgbClr val="2C2460"/>
                          </a:solidFill>
                          <a:effectLst/>
                          <a:highlight>
                            <a:srgbClr val="14ACAA"/>
                          </a:highlight>
                          <a:latin typeface="Arial" panose="020B0604020202020204" pitchFamily="34" charset="0"/>
                        </a:rPr>
                        <a:t>​</a:t>
                      </a:r>
                    </a:p>
                  </a:txBody>
                  <a:tcPr marL="45720" marR="457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rtl="0" fontAlgn="base"/>
                      <a:r>
                        <a:rPr lang="en-US" sz="1350" b="1" i="0" dirty="0">
                          <a:solidFill>
                            <a:srgbClr val="2C2460"/>
                          </a:solidFill>
                          <a:effectLst/>
                          <a:latin typeface="Arial" panose="020B0604020202020204" pitchFamily="34" charset="0"/>
                        </a:rPr>
                        <a:t>Patients Treated With</a:t>
                      </a:r>
                    </a:p>
                    <a:p>
                      <a:pPr algn="ctr" rtl="0" fontAlgn="base"/>
                      <a:r>
                        <a:rPr lang="en-US" sz="1350" b="1" i="0" dirty="0" err="1">
                          <a:solidFill>
                            <a:srgbClr val="2C2460"/>
                          </a:solidFill>
                          <a:effectLst/>
                          <a:latin typeface="Arial" panose="020B0604020202020204" pitchFamily="34" charset="0"/>
                        </a:rPr>
                        <a:t>Arimoclomol</a:t>
                      </a:r>
                      <a:r>
                        <a:rPr lang="en-US" sz="1350" b="1" i="0" dirty="0">
                          <a:solidFill>
                            <a:srgbClr val="2C2460"/>
                          </a:solidFill>
                          <a:effectLst/>
                          <a:latin typeface="Arial" panose="020B0604020202020204" pitchFamily="34" charset="0"/>
                        </a:rPr>
                        <a:t> (N = 56) n (%)​</a:t>
                      </a:r>
                      <a:endParaRPr lang="en-US" sz="1350" b="1" i="0" dirty="0">
                        <a:solidFill>
                          <a:srgbClr val="2C2460"/>
                        </a:solidFill>
                        <a:effectLst/>
                      </a:endParaRPr>
                    </a:p>
                  </a:txBody>
                  <a:tcPr marL="45720" marR="4572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2011866144"/>
                  </a:ext>
                </a:extLst>
              </a:tr>
              <a:tr h="372110">
                <a:tc>
                  <a:txBody>
                    <a:bodyPr/>
                    <a:lstStyle/>
                    <a:p>
                      <a:pPr algn="l" rtl="0" fontAlgn="base"/>
                      <a:r>
                        <a:rPr lang="en-GB" sz="1350" b="0" i="0" dirty="0">
                          <a:solidFill>
                            <a:schemeClr val="accent3"/>
                          </a:solidFill>
                          <a:effectLst/>
                          <a:latin typeface="Arial" panose="020B0604020202020204" pitchFamily="34" charset="0"/>
                        </a:rPr>
                        <a:t>Adverse Events Reported​</a:t>
                      </a:r>
                      <a:endParaRPr lang="en-GB" sz="1350" b="0" i="0" dirty="0">
                        <a:solidFill>
                          <a:schemeClr val="accent3"/>
                        </a:solidFill>
                        <a:effectLst/>
                      </a:endParaRPr>
                    </a:p>
                  </a:txBody>
                  <a:tcPr marL="45720" marR="45720"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GB" sz="1350" b="0" i="0" dirty="0">
                          <a:solidFill>
                            <a:schemeClr val="accent3"/>
                          </a:solidFill>
                          <a:effectLst/>
                          <a:latin typeface="Arial" panose="020B0604020202020204" pitchFamily="34" charset="0"/>
                        </a:rPr>
                        <a:t>160  (75 %)​</a:t>
                      </a:r>
                      <a:endParaRPr lang="en-GB" sz="1350" b="0" i="0" dirty="0">
                        <a:solidFill>
                          <a:schemeClr val="accent3"/>
                        </a:solidFill>
                        <a:effectLst/>
                      </a:endParaRPr>
                    </a:p>
                  </a:txBody>
                  <a:tcPr marL="45720" marR="4572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53833050"/>
                  </a:ext>
                </a:extLst>
              </a:tr>
              <a:tr h="372110">
                <a:tc>
                  <a:txBody>
                    <a:bodyPr/>
                    <a:lstStyle/>
                    <a:p>
                      <a:pPr algn="l" rtl="0" fontAlgn="base"/>
                      <a:r>
                        <a:rPr lang="en-GB" sz="1350" b="0" i="0" dirty="0">
                          <a:solidFill>
                            <a:schemeClr val="accent3"/>
                          </a:solidFill>
                          <a:effectLst/>
                          <a:latin typeface="Arial" panose="020B0604020202020204" pitchFamily="34" charset="0"/>
                        </a:rPr>
                        <a:t>Non-Serious Adverse Events Reported​</a:t>
                      </a:r>
                      <a:endParaRPr lang="en-GB" sz="1350" b="0" i="0" dirty="0">
                        <a:solidFill>
                          <a:schemeClr val="accent3"/>
                        </a:solidFill>
                        <a:effectLst/>
                      </a:endParaRPr>
                    </a:p>
                  </a:txBody>
                  <a:tcPr marL="45720" marR="45720"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base"/>
                      <a:r>
                        <a:rPr lang="en-GB" sz="1350" b="0" i="0" dirty="0">
                          <a:solidFill>
                            <a:schemeClr val="accent3"/>
                          </a:solidFill>
                          <a:effectLst/>
                          <a:latin typeface="Arial" panose="020B0604020202020204" pitchFamily="34" charset="0"/>
                        </a:rPr>
                        <a:t>106  (39.3%)​</a:t>
                      </a:r>
                      <a:endParaRPr lang="en-GB" sz="1350" b="0" i="0" dirty="0">
                        <a:solidFill>
                          <a:schemeClr val="accent3"/>
                        </a:solidFill>
                        <a:effectLst/>
                      </a:endParaRPr>
                    </a:p>
                  </a:txBody>
                  <a:tcPr marL="45720" marR="4572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213976810"/>
                  </a:ext>
                </a:extLst>
              </a:tr>
              <a:tr h="372110">
                <a:tc>
                  <a:txBody>
                    <a:bodyPr/>
                    <a:lstStyle/>
                    <a:p>
                      <a:pPr algn="l" rtl="0" fontAlgn="base"/>
                      <a:r>
                        <a:rPr lang="en-GB" sz="1350" b="0" i="0" dirty="0">
                          <a:solidFill>
                            <a:schemeClr val="accent3"/>
                          </a:solidFill>
                          <a:effectLst/>
                          <a:latin typeface="Arial" panose="020B0604020202020204" pitchFamily="34" charset="0"/>
                        </a:rPr>
                        <a:t>Serious Adverse Events Reported​</a:t>
                      </a:r>
                      <a:endParaRPr lang="en-GB" sz="1350" b="0" i="0" dirty="0">
                        <a:solidFill>
                          <a:schemeClr val="accent3"/>
                        </a:solidFill>
                        <a:effectLst/>
                      </a:endParaRPr>
                    </a:p>
                  </a:txBody>
                  <a:tcPr marL="45720" marR="45720"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GB" sz="1350" b="0" i="0" dirty="0">
                          <a:solidFill>
                            <a:schemeClr val="accent3"/>
                          </a:solidFill>
                          <a:effectLst/>
                          <a:latin typeface="Arial" panose="020B0604020202020204" pitchFamily="34" charset="0"/>
                        </a:rPr>
                        <a:t>54  (35.7%)​</a:t>
                      </a:r>
                      <a:endParaRPr lang="en-GB" sz="1350" b="0" i="0" dirty="0">
                        <a:solidFill>
                          <a:schemeClr val="accent3"/>
                        </a:solidFill>
                        <a:effectLst/>
                      </a:endParaRPr>
                    </a:p>
                  </a:txBody>
                  <a:tcPr marL="45720" marR="4572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2632104"/>
                  </a:ext>
                </a:extLst>
              </a:tr>
              <a:tr h="582854">
                <a:tc>
                  <a:txBody>
                    <a:bodyPr/>
                    <a:lstStyle/>
                    <a:p>
                      <a:pPr algn="l" rtl="0" fontAlgn="base"/>
                      <a:r>
                        <a:rPr lang="en-US" sz="1350" b="0" i="0" dirty="0">
                          <a:solidFill>
                            <a:schemeClr val="accent3"/>
                          </a:solidFill>
                          <a:effectLst/>
                          <a:latin typeface="Arial" panose="020B0604020202020204" pitchFamily="34" charset="0"/>
                        </a:rPr>
                        <a:t>Treatment Emergent Adverse Events (TEAEs) Reported​</a:t>
                      </a:r>
                      <a:endParaRPr lang="en-US" sz="1350" b="0" i="0" dirty="0">
                        <a:solidFill>
                          <a:schemeClr val="accent3"/>
                        </a:solidFill>
                        <a:effectLst/>
                      </a:endParaRPr>
                    </a:p>
                  </a:txBody>
                  <a:tcPr marL="45720" marR="45720"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pPr algn="ctr" rtl="0" fontAlgn="base"/>
                      <a:r>
                        <a:rPr lang="en-GB" sz="1350" b="0" i="0" dirty="0">
                          <a:solidFill>
                            <a:schemeClr val="accent3"/>
                          </a:solidFill>
                          <a:effectLst/>
                          <a:latin typeface="Arial" panose="020B0604020202020204" pitchFamily="34" charset="0"/>
                        </a:rPr>
                        <a:t>157 (73.2%)​</a:t>
                      </a:r>
                      <a:endParaRPr lang="en-GB" sz="1350" b="0" i="0" dirty="0">
                        <a:solidFill>
                          <a:schemeClr val="accent3"/>
                        </a:solidFill>
                        <a:effectLst/>
                      </a:endParaRPr>
                    </a:p>
                  </a:txBody>
                  <a:tcPr marL="45720" marR="4572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extLst>
                  <a:ext uri="{0D108BD9-81ED-4DB2-BD59-A6C34878D82A}">
                    <a16:rowId xmlns:a16="http://schemas.microsoft.com/office/drawing/2014/main" val="3763317389"/>
                  </a:ext>
                </a:extLst>
              </a:tr>
              <a:tr h="372110">
                <a:tc>
                  <a:txBody>
                    <a:bodyPr/>
                    <a:lstStyle/>
                    <a:p>
                      <a:pPr algn="l" rtl="0" fontAlgn="base"/>
                      <a:r>
                        <a:rPr lang="en-US" sz="1350" b="0" i="0" dirty="0">
                          <a:solidFill>
                            <a:schemeClr val="accent3"/>
                          </a:solidFill>
                          <a:effectLst/>
                          <a:latin typeface="Arial" panose="020B0604020202020204" pitchFamily="34" charset="0"/>
                        </a:rPr>
                        <a:t>Fatal Serious Adverse Events Reported​</a:t>
                      </a:r>
                      <a:endParaRPr lang="en-US" sz="1350" b="0" i="0" dirty="0">
                        <a:solidFill>
                          <a:schemeClr val="accent3"/>
                        </a:solidFill>
                        <a:effectLst/>
                      </a:endParaRPr>
                    </a:p>
                  </a:txBody>
                  <a:tcPr marL="45720" marR="45720"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GB" sz="1350" b="0" i="0" dirty="0">
                          <a:solidFill>
                            <a:schemeClr val="accent3"/>
                          </a:solidFill>
                          <a:effectLst/>
                          <a:latin typeface="Arial" panose="020B0604020202020204" pitchFamily="34" charset="0"/>
                        </a:rPr>
                        <a:t>9 (10.7 %)​</a:t>
                      </a:r>
                      <a:endParaRPr lang="en-GB" sz="1350" b="0" i="0" dirty="0">
                        <a:solidFill>
                          <a:schemeClr val="accent3"/>
                        </a:solidFill>
                        <a:effectLst/>
                      </a:endParaRPr>
                    </a:p>
                  </a:txBody>
                  <a:tcPr marL="45720" marR="4572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30034015"/>
                  </a:ext>
                </a:extLst>
              </a:tr>
            </a:tbl>
          </a:graphicData>
        </a:graphic>
      </p:graphicFrame>
      <p:graphicFrame>
        <p:nvGraphicFramePr>
          <p:cNvPr id="54" name="Table 53">
            <a:extLst>
              <a:ext uri="{FF2B5EF4-FFF2-40B4-BE49-F238E27FC236}">
                <a16:creationId xmlns:a16="http://schemas.microsoft.com/office/drawing/2014/main" id="{07CF4C1F-E561-3E5E-EB80-BEAA2E1E0B89}"/>
              </a:ext>
            </a:extLst>
          </p:cNvPr>
          <p:cNvGraphicFramePr>
            <a:graphicFrameLocks noGrp="1"/>
          </p:cNvGraphicFramePr>
          <p:nvPr>
            <p:extLst>
              <p:ext uri="{D42A27DB-BD31-4B8C-83A1-F6EECF244321}">
                <p14:modId xmlns:p14="http://schemas.microsoft.com/office/powerpoint/2010/main" val="2752496054"/>
              </p:ext>
            </p:extLst>
          </p:nvPr>
        </p:nvGraphicFramePr>
        <p:xfrm>
          <a:off x="7059687" y="20612727"/>
          <a:ext cx="3809927" cy="2764408"/>
        </p:xfrm>
        <a:graphic>
          <a:graphicData uri="http://schemas.openxmlformats.org/drawingml/2006/table">
            <a:tbl>
              <a:tblPr/>
              <a:tblGrid>
                <a:gridCol w="1999688">
                  <a:extLst>
                    <a:ext uri="{9D8B030D-6E8A-4147-A177-3AD203B41FA5}">
                      <a16:colId xmlns:a16="http://schemas.microsoft.com/office/drawing/2014/main" val="711070972"/>
                    </a:ext>
                  </a:extLst>
                </a:gridCol>
                <a:gridCol w="1810239">
                  <a:extLst>
                    <a:ext uri="{9D8B030D-6E8A-4147-A177-3AD203B41FA5}">
                      <a16:colId xmlns:a16="http://schemas.microsoft.com/office/drawing/2014/main" val="2963411991"/>
                    </a:ext>
                  </a:extLst>
                </a:gridCol>
              </a:tblGrid>
              <a:tr h="684148">
                <a:tc>
                  <a:txBody>
                    <a:bodyPr/>
                    <a:lstStyle/>
                    <a:p>
                      <a:pPr algn="ctr" rtl="0" fontAlgn="auto"/>
                      <a:r>
                        <a:rPr lang="en-GB" sz="1350" b="1" i="0" dirty="0">
                          <a:solidFill>
                            <a:srgbClr val="2C2460"/>
                          </a:solidFill>
                          <a:effectLst/>
                          <a:latin typeface="Arial" panose="020B0604020202020204" pitchFamily="34" charset="0"/>
                        </a:rPr>
                        <a:t>​Adverse Event Summary </a:t>
                      </a:r>
                    </a:p>
                    <a:p>
                      <a:pPr algn="ctr" rtl="0" fontAlgn="auto"/>
                      <a:r>
                        <a:rPr lang="en-GB" sz="1000" b="1" i="0" dirty="0">
                          <a:solidFill>
                            <a:srgbClr val="2C2460"/>
                          </a:solidFill>
                          <a:effectLst/>
                          <a:latin typeface="Arial" panose="020B0604020202020204" pitchFamily="34" charset="0"/>
                        </a:rPr>
                        <a:t>(Serious and Non-Serious)</a:t>
                      </a:r>
                      <a:endParaRPr lang="en-GB" sz="1350" b="1" i="0" dirty="0">
                        <a:solidFill>
                          <a:srgbClr val="2C2460"/>
                        </a:solidFill>
                        <a:effectLst/>
                        <a:latin typeface="Arial" panose="020B0604020202020204" pitchFamily="34" charset="0"/>
                      </a:endParaRPr>
                    </a:p>
                  </a:txBody>
                  <a:tcPr marL="45720" marR="45720" anchor="ctr">
                    <a:lnL w="6350" cap="flat" cmpd="sng" algn="ctr">
                      <a:solidFill>
                        <a:srgbClr val="D6A3D0"/>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D6A3D0"/>
                      </a:solidFill>
                      <a:prstDash val="solid"/>
                      <a:round/>
                      <a:headEnd type="none" w="med" len="med"/>
                      <a:tailEnd type="none" w="med" len="med"/>
                    </a:lnT>
                    <a:lnB w="6350" cap="flat" cmpd="sng" algn="ctr">
                      <a:noFill/>
                      <a:prstDash val="solid"/>
                      <a:round/>
                      <a:headEnd type="none" w="med" len="med"/>
                      <a:tailEnd type="none" w="med" len="med"/>
                    </a:lnB>
                    <a:solidFill>
                      <a:srgbClr val="14ACAA"/>
                    </a:solidFill>
                  </a:tcPr>
                </a:tc>
                <a:tc>
                  <a:txBody>
                    <a:bodyPr/>
                    <a:lstStyle/>
                    <a:p>
                      <a:pPr algn="ctr" rtl="0" fontAlgn="base"/>
                      <a:r>
                        <a:rPr lang="en-US" sz="1350" b="1" i="0" dirty="0">
                          <a:solidFill>
                            <a:srgbClr val="2C2460"/>
                          </a:solidFill>
                          <a:effectLst/>
                          <a:latin typeface="Arial" panose="020B0604020202020204" pitchFamily="34" charset="0"/>
                        </a:rPr>
                        <a:t>Patients Treated With </a:t>
                      </a:r>
                      <a:r>
                        <a:rPr lang="en-US" sz="1350" b="1" i="0" dirty="0" err="1">
                          <a:solidFill>
                            <a:srgbClr val="2C2460"/>
                          </a:solidFill>
                          <a:effectLst/>
                          <a:latin typeface="Arial" panose="020B0604020202020204" pitchFamily="34" charset="0"/>
                        </a:rPr>
                        <a:t>Arimoclomol</a:t>
                      </a:r>
                      <a:r>
                        <a:rPr lang="en-US" sz="1350" b="1" i="0" dirty="0">
                          <a:solidFill>
                            <a:srgbClr val="2C2460"/>
                          </a:solidFill>
                          <a:effectLst/>
                          <a:latin typeface="Arial" panose="020B0604020202020204" pitchFamily="34" charset="0"/>
                        </a:rPr>
                        <a:t> </a:t>
                      </a:r>
                    </a:p>
                    <a:p>
                      <a:pPr algn="ctr" rtl="0" fontAlgn="base"/>
                      <a:r>
                        <a:rPr lang="en-US" sz="1000" b="1" i="0" dirty="0">
                          <a:solidFill>
                            <a:srgbClr val="2C2460"/>
                          </a:solidFill>
                          <a:effectLst/>
                          <a:latin typeface="Arial" panose="020B0604020202020204" pitchFamily="34" charset="0"/>
                        </a:rPr>
                        <a:t>(N = 56) n(%)​</a:t>
                      </a:r>
                      <a:endParaRPr lang="en-US" sz="1000" b="1" i="0" dirty="0">
                        <a:solidFill>
                          <a:srgbClr val="2C2460"/>
                        </a:solidFill>
                        <a:effectLst/>
                      </a:endParaRPr>
                    </a:p>
                  </a:txBody>
                  <a:tcPr marL="45720" marR="4572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6350" cap="flat" cmpd="sng" algn="ctr">
                      <a:solidFill>
                        <a:srgbClr val="D6A3D0"/>
                      </a:solidFill>
                      <a:prstDash val="solid"/>
                      <a:round/>
                      <a:headEnd type="none" w="med" len="med"/>
                      <a:tailEnd type="none" w="med" len="med"/>
                    </a:lnT>
                    <a:lnB w="6350" cap="flat" cmpd="sng" algn="ctr">
                      <a:noFill/>
                      <a:prstDash val="solid"/>
                      <a:round/>
                      <a:headEnd type="none" w="med" len="med"/>
                      <a:tailEnd type="none" w="med" len="med"/>
                    </a:lnB>
                    <a:solidFill>
                      <a:srgbClr val="14ACAA"/>
                    </a:solidFill>
                  </a:tcPr>
                </a:tc>
                <a:extLst>
                  <a:ext uri="{0D108BD9-81ED-4DB2-BD59-A6C34878D82A}">
                    <a16:rowId xmlns:a16="http://schemas.microsoft.com/office/drawing/2014/main" val="2011866144"/>
                  </a:ext>
                </a:extLst>
              </a:tr>
              <a:tr h="295717">
                <a:tc>
                  <a:txBody>
                    <a:bodyPr/>
                    <a:lstStyle/>
                    <a:p>
                      <a:pPr algn="l" rtl="0" fontAlgn="base"/>
                      <a:r>
                        <a:rPr lang="en-GB" sz="1350" b="0" i="0" dirty="0">
                          <a:solidFill>
                            <a:schemeClr val="accent3"/>
                          </a:solidFill>
                          <a:effectLst/>
                          <a:latin typeface="Arial" panose="020B0604020202020204" pitchFamily="34" charset="0"/>
                        </a:rPr>
                        <a:t>Corona virus infection</a:t>
                      </a:r>
                      <a:endParaRPr lang="en-GB" sz="1350" b="0" i="0" dirty="0">
                        <a:solidFill>
                          <a:schemeClr val="accent3"/>
                        </a:solidFill>
                        <a:effectLst/>
                      </a:endParaRPr>
                    </a:p>
                  </a:txBody>
                  <a:tcPr marL="45720" marR="45720"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GB" sz="1350" b="0" i="0" dirty="0">
                          <a:solidFill>
                            <a:schemeClr val="accent3"/>
                          </a:solidFill>
                          <a:effectLst/>
                          <a:latin typeface="Arial" panose="020B0604020202020204" pitchFamily="34" charset="0"/>
                        </a:rPr>
                        <a:t>12 (17.9%)​</a:t>
                      </a:r>
                      <a:endParaRPr lang="en-GB" sz="1350" b="0" i="0" dirty="0">
                        <a:solidFill>
                          <a:schemeClr val="accent3"/>
                        </a:solidFill>
                        <a:effectLst/>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53833050"/>
                  </a:ext>
                </a:extLst>
              </a:tr>
              <a:tr h="295717">
                <a:tc>
                  <a:txBody>
                    <a:bodyPr/>
                    <a:lstStyle/>
                    <a:p>
                      <a:pPr algn="l" rtl="0" fontAlgn="base"/>
                      <a:r>
                        <a:rPr lang="en-GB" sz="1350" b="0" i="0" dirty="0">
                          <a:solidFill>
                            <a:schemeClr val="accent3"/>
                          </a:solidFill>
                          <a:effectLst/>
                          <a:latin typeface="Arial" panose="020B0604020202020204" pitchFamily="34" charset="0"/>
                        </a:rPr>
                        <a:t>Pneumonia</a:t>
                      </a:r>
                      <a:endParaRPr lang="en-GB" sz="1350" b="0" i="0" dirty="0">
                        <a:solidFill>
                          <a:schemeClr val="accent3"/>
                        </a:solidFill>
                        <a:effectLst/>
                      </a:endParaRPr>
                    </a:p>
                  </a:txBody>
                  <a:tcPr marL="45720" marR="45720"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base"/>
                      <a:r>
                        <a:rPr lang="en-GB" sz="1350" b="0" i="0" dirty="0">
                          <a:solidFill>
                            <a:schemeClr val="accent3"/>
                          </a:solidFill>
                          <a:effectLst/>
                          <a:latin typeface="Arial" panose="020B0604020202020204" pitchFamily="34" charset="0"/>
                        </a:rPr>
                        <a:t>11 (14.3%)​</a:t>
                      </a:r>
                      <a:endParaRPr lang="en-GB" sz="1350" b="0" i="0" dirty="0">
                        <a:solidFill>
                          <a:schemeClr val="accent3"/>
                        </a:solidFill>
                        <a:effectLst/>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106723113"/>
                  </a:ext>
                </a:extLst>
              </a:tr>
              <a:tr h="295717">
                <a:tc>
                  <a:txBody>
                    <a:bodyPr/>
                    <a:lstStyle/>
                    <a:p>
                      <a:pPr algn="l" rtl="0" fontAlgn="base"/>
                      <a:r>
                        <a:rPr lang="en-GB" sz="1350" b="0" i="0" dirty="0" err="1">
                          <a:solidFill>
                            <a:schemeClr val="accent3"/>
                          </a:solidFill>
                          <a:effectLst/>
                          <a:latin typeface="Arial" panose="020B0604020202020204" pitchFamily="34" charset="0"/>
                        </a:rPr>
                        <a:t>Diarrhea</a:t>
                      </a:r>
                      <a:endParaRPr lang="en-GB" sz="1350" b="0" i="0" dirty="0">
                        <a:solidFill>
                          <a:schemeClr val="accent3"/>
                        </a:solidFill>
                        <a:effectLst/>
                      </a:endParaRPr>
                    </a:p>
                  </a:txBody>
                  <a:tcPr marL="45720" marR="45720"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GB" sz="1350" b="0" i="0" dirty="0">
                          <a:solidFill>
                            <a:schemeClr val="accent3"/>
                          </a:solidFill>
                          <a:effectLst/>
                          <a:latin typeface="Arial" panose="020B0604020202020204" pitchFamily="34" charset="0"/>
                        </a:rPr>
                        <a:t>6 (8.9 %)​</a:t>
                      </a:r>
                      <a:endParaRPr lang="en-GB" sz="1350" b="0" i="0" dirty="0">
                        <a:solidFill>
                          <a:schemeClr val="accent3"/>
                        </a:solidFill>
                        <a:effectLst/>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6668453"/>
                  </a:ext>
                </a:extLst>
              </a:tr>
              <a:tr h="295717">
                <a:tc>
                  <a:txBody>
                    <a:bodyPr/>
                    <a:lstStyle/>
                    <a:p>
                      <a:pPr algn="l" rtl="0" fontAlgn="base"/>
                      <a:r>
                        <a:rPr lang="en-GB" sz="1350" b="0" i="0" dirty="0">
                          <a:solidFill>
                            <a:schemeClr val="accent3"/>
                          </a:solidFill>
                          <a:effectLst/>
                          <a:latin typeface="Arial" panose="020B0604020202020204" pitchFamily="34" charset="0"/>
                        </a:rPr>
                        <a:t>Fall</a:t>
                      </a:r>
                      <a:endParaRPr lang="en-GB" sz="1350" b="0" i="0" dirty="0">
                        <a:solidFill>
                          <a:schemeClr val="accent3"/>
                        </a:solidFill>
                        <a:effectLst/>
                      </a:endParaRPr>
                    </a:p>
                  </a:txBody>
                  <a:tcPr marL="45720" marR="45720"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base"/>
                      <a:r>
                        <a:rPr lang="en-GB" sz="1350" b="0" i="0" dirty="0">
                          <a:solidFill>
                            <a:schemeClr val="accent3"/>
                          </a:solidFill>
                          <a:effectLst/>
                          <a:latin typeface="Arial" panose="020B0604020202020204" pitchFamily="34" charset="0"/>
                        </a:rPr>
                        <a:t>5 (8.9 %)​</a:t>
                      </a:r>
                      <a:endParaRPr lang="en-GB" sz="1350" b="0" i="0" dirty="0">
                        <a:solidFill>
                          <a:schemeClr val="accent3"/>
                        </a:solidFill>
                        <a:effectLst/>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213976810"/>
                  </a:ext>
                </a:extLst>
              </a:tr>
              <a:tr h="295717">
                <a:tc>
                  <a:txBody>
                    <a:bodyPr/>
                    <a:lstStyle/>
                    <a:p>
                      <a:pPr algn="l" rtl="0" fontAlgn="base"/>
                      <a:r>
                        <a:rPr lang="en-GB" sz="1350" b="0" i="0" dirty="0">
                          <a:solidFill>
                            <a:schemeClr val="accent3"/>
                          </a:solidFill>
                          <a:effectLst/>
                          <a:latin typeface="Arial" panose="020B0604020202020204" pitchFamily="34" charset="0"/>
                        </a:rPr>
                        <a:t>Rash</a:t>
                      </a:r>
                      <a:endParaRPr lang="en-GB" sz="1350" b="0" i="0" dirty="0">
                        <a:solidFill>
                          <a:schemeClr val="accent3"/>
                        </a:solidFill>
                        <a:effectLst/>
                      </a:endParaRPr>
                    </a:p>
                  </a:txBody>
                  <a:tcPr marL="45720" marR="45720"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GB" sz="1350" b="0" i="0" dirty="0">
                          <a:solidFill>
                            <a:schemeClr val="accent3"/>
                          </a:solidFill>
                          <a:effectLst/>
                          <a:latin typeface="Arial" panose="020B0604020202020204" pitchFamily="34" charset="0"/>
                        </a:rPr>
                        <a:t>4 (7.1 %)​</a:t>
                      </a:r>
                      <a:endParaRPr lang="en-GB" sz="1350" b="0" i="0" dirty="0">
                        <a:solidFill>
                          <a:schemeClr val="accent3"/>
                        </a:solidFill>
                        <a:effectLst/>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2632104"/>
                  </a:ext>
                </a:extLst>
              </a:tr>
              <a:tr h="295717">
                <a:tc>
                  <a:txBody>
                    <a:bodyPr/>
                    <a:lstStyle/>
                    <a:p>
                      <a:pPr algn="l" rtl="0" fontAlgn="base"/>
                      <a:r>
                        <a:rPr lang="en-GB" sz="1350" b="0" i="0" dirty="0">
                          <a:solidFill>
                            <a:schemeClr val="accent3"/>
                          </a:solidFill>
                          <a:effectLst/>
                          <a:latin typeface="Arial" panose="020B0604020202020204" pitchFamily="34" charset="0"/>
                        </a:rPr>
                        <a:t>Seizure</a:t>
                      </a:r>
                      <a:endParaRPr lang="en-GB" sz="1350" b="0" i="0" dirty="0">
                        <a:solidFill>
                          <a:schemeClr val="accent3"/>
                        </a:solidFill>
                        <a:effectLst/>
                      </a:endParaRPr>
                    </a:p>
                  </a:txBody>
                  <a:tcPr marL="45720" marR="45720"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rtl="0" fontAlgn="base"/>
                      <a:r>
                        <a:rPr lang="en-GB" sz="1350" b="0" i="0" dirty="0">
                          <a:solidFill>
                            <a:schemeClr val="accent3"/>
                          </a:solidFill>
                          <a:effectLst/>
                          <a:latin typeface="Arial" panose="020B0604020202020204" pitchFamily="34" charset="0"/>
                        </a:rPr>
                        <a:t>4 (7.1 %)​</a:t>
                      </a:r>
                      <a:endParaRPr lang="en-GB" sz="1350" b="0" i="0" dirty="0">
                        <a:solidFill>
                          <a:schemeClr val="accent3"/>
                        </a:solidFill>
                        <a:effectLst/>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763317389"/>
                  </a:ext>
                </a:extLst>
              </a:tr>
              <a:tr h="295717">
                <a:tc>
                  <a:txBody>
                    <a:bodyPr/>
                    <a:lstStyle/>
                    <a:p>
                      <a:pPr algn="l" rtl="0" fontAlgn="base"/>
                      <a:r>
                        <a:rPr lang="en-GB" sz="1350" b="0" i="0" dirty="0">
                          <a:solidFill>
                            <a:schemeClr val="accent3"/>
                          </a:solidFill>
                          <a:effectLst/>
                          <a:latin typeface="Arial" panose="020B0604020202020204" pitchFamily="34" charset="0"/>
                        </a:rPr>
                        <a:t>Vomiting</a:t>
                      </a:r>
                      <a:endParaRPr lang="en-GB" sz="1350" b="0" i="0" dirty="0">
                        <a:solidFill>
                          <a:schemeClr val="accent3"/>
                        </a:solidFill>
                        <a:effectLst/>
                      </a:endParaRPr>
                    </a:p>
                  </a:txBody>
                  <a:tcPr marL="45720" marR="45720"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GB" sz="1350" b="0" i="0" dirty="0">
                          <a:solidFill>
                            <a:schemeClr val="accent3"/>
                          </a:solidFill>
                          <a:effectLst/>
                          <a:latin typeface="Arial" panose="020B0604020202020204" pitchFamily="34" charset="0"/>
                        </a:rPr>
                        <a:t>4 (7.1 %)​</a:t>
                      </a:r>
                      <a:endParaRPr lang="en-GB" sz="1350" b="0" i="0" dirty="0">
                        <a:solidFill>
                          <a:schemeClr val="accent3"/>
                        </a:solidFill>
                        <a:effectLst/>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30034015"/>
                  </a:ext>
                </a:extLst>
              </a:tr>
            </a:tbl>
          </a:graphicData>
        </a:graphic>
      </p:graphicFrame>
      <p:cxnSp>
        <p:nvCxnSpPr>
          <p:cNvPr id="100" name="Straight Connector 99">
            <a:extLst>
              <a:ext uri="{FF2B5EF4-FFF2-40B4-BE49-F238E27FC236}">
                <a16:creationId xmlns:a16="http://schemas.microsoft.com/office/drawing/2014/main" id="{52616924-692A-C4D3-E9C1-99C17025AC41}"/>
              </a:ext>
            </a:extLst>
          </p:cNvPr>
          <p:cNvCxnSpPr>
            <a:cxnSpLocks/>
          </p:cNvCxnSpPr>
          <p:nvPr/>
        </p:nvCxnSpPr>
        <p:spPr>
          <a:xfrm>
            <a:off x="825648" y="1852879"/>
            <a:ext cx="18270538" cy="0"/>
          </a:xfrm>
          <a:prstGeom prst="line">
            <a:avLst/>
          </a:prstGeom>
          <a:ln w="38100">
            <a:solidFill>
              <a:srgbClr val="33B7B6"/>
            </a:solidFill>
          </a:ln>
        </p:spPr>
        <p:style>
          <a:lnRef idx="2">
            <a:schemeClr val="accent1"/>
          </a:lnRef>
          <a:fillRef idx="0">
            <a:schemeClr val="accent1"/>
          </a:fillRef>
          <a:effectRef idx="1">
            <a:schemeClr val="accent1"/>
          </a:effectRef>
          <a:fontRef idx="minor">
            <a:schemeClr val="tx1"/>
          </a:fontRef>
        </p:style>
      </p:cxnSp>
      <p:sp>
        <p:nvSpPr>
          <p:cNvPr id="2" name="Rectangle 1">
            <a:extLst>
              <a:ext uri="{FF2B5EF4-FFF2-40B4-BE49-F238E27FC236}">
                <a16:creationId xmlns:a16="http://schemas.microsoft.com/office/drawing/2014/main" id="{64B9573E-C226-F72C-36B1-E8CA596E18DA}"/>
              </a:ext>
            </a:extLst>
          </p:cNvPr>
          <p:cNvSpPr/>
          <p:nvPr/>
        </p:nvSpPr>
        <p:spPr>
          <a:xfrm>
            <a:off x="610887" y="25034436"/>
            <a:ext cx="10232136" cy="524406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a:p>
        </p:txBody>
      </p:sp>
      <p:sp>
        <p:nvSpPr>
          <p:cNvPr id="8" name="TextBox 7">
            <a:extLst>
              <a:ext uri="{FF2B5EF4-FFF2-40B4-BE49-F238E27FC236}">
                <a16:creationId xmlns:a16="http://schemas.microsoft.com/office/drawing/2014/main" id="{A63F8428-1B38-9559-2B9B-FC5844194576}"/>
              </a:ext>
            </a:extLst>
          </p:cNvPr>
          <p:cNvSpPr txBox="1"/>
          <p:nvPr/>
        </p:nvSpPr>
        <p:spPr>
          <a:xfrm>
            <a:off x="504271" y="25085897"/>
            <a:ext cx="9952037" cy="5244064"/>
          </a:xfrm>
          <a:prstGeom prst="rect">
            <a:avLst/>
          </a:prstGeom>
          <a:noFill/>
        </p:spPr>
        <p:txBody>
          <a:bodyPr wrap="square" lIns="0" tIns="0" rIns="0" bIns="0" rtlCol="0" anchor="ctr" anchorCtr="0">
            <a:spAutoFit/>
          </a:bodyPr>
          <a:lstStyle>
            <a:defPPr>
              <a:defRPr lang="en-US"/>
            </a:defPPr>
            <a:lvl1pPr marL="463550" indent="-292100">
              <a:lnSpc>
                <a:spcPct val="120000"/>
              </a:lnSpc>
              <a:buFont typeface="Arial" panose="020B0604020202020204" pitchFamily="34" charset="0"/>
              <a:buChar char="•"/>
              <a:defRPr sz="2200" spc="-100">
                <a:solidFill>
                  <a:srgbClr val="2C2460"/>
                </a:solidFill>
                <a:latin typeface="Arial" panose="020B0604020202020204" pitchFamily="34" charset="0"/>
                <a:cs typeface="Arial" panose="020B0604020202020204" pitchFamily="34" charset="0"/>
              </a:defRPr>
            </a:lvl1pPr>
          </a:lstStyle>
          <a:p>
            <a:r>
              <a:rPr lang="en-GB" dirty="0"/>
              <a:t>Results are presented with current data as of May 8, 2024.</a:t>
            </a:r>
          </a:p>
          <a:p>
            <a:r>
              <a:rPr lang="en-GB" dirty="0"/>
              <a:t>56 patients (60%) had a baseline 5DNPCCSS assessment and at least one year of follow-up </a:t>
            </a:r>
            <a:r>
              <a:rPr lang="en-GB" b="1" dirty="0"/>
              <a:t>(Table 3).</a:t>
            </a:r>
          </a:p>
          <a:p>
            <a:r>
              <a:rPr lang="en-GB" dirty="0"/>
              <a:t>A total of 55 patients were included in the 1-year analysis, 45 in the 2-year analysis, and 28 in the 3-year analysis.</a:t>
            </a:r>
          </a:p>
          <a:p>
            <a:r>
              <a:rPr lang="en-GB" dirty="0"/>
              <a:t>31 patients (55%) were ≥18 years of age and 25 patients (45%) were under 18 at the time of </a:t>
            </a:r>
            <a:r>
              <a:rPr lang="en-GB" dirty="0" err="1"/>
              <a:t>arimoclomol</a:t>
            </a:r>
            <a:r>
              <a:rPr lang="en-GB" dirty="0"/>
              <a:t> initiation in the US EAP.</a:t>
            </a:r>
          </a:p>
          <a:p>
            <a:r>
              <a:rPr lang="en-GB" dirty="0"/>
              <a:t>17 patients (30.4%) were treated with </a:t>
            </a:r>
            <a:r>
              <a:rPr lang="en-GB" dirty="0" err="1"/>
              <a:t>arimoclomol</a:t>
            </a:r>
            <a:r>
              <a:rPr lang="en-GB" dirty="0"/>
              <a:t> monotherapy and 39 patients (70%) used </a:t>
            </a:r>
            <a:r>
              <a:rPr lang="en-GB" dirty="0" err="1"/>
              <a:t>arimoclomol</a:t>
            </a:r>
            <a:r>
              <a:rPr lang="en-GB" dirty="0"/>
              <a:t> and </a:t>
            </a:r>
            <a:r>
              <a:rPr lang="en-GB" dirty="0" err="1"/>
              <a:t>miglustat</a:t>
            </a:r>
            <a:r>
              <a:rPr lang="en-GB" dirty="0"/>
              <a:t> as part of routine clinical care </a:t>
            </a:r>
            <a:r>
              <a:rPr lang="en-GB" b="1" dirty="0"/>
              <a:t>(Table 3).</a:t>
            </a:r>
          </a:p>
          <a:p>
            <a:r>
              <a:rPr lang="en-GB" dirty="0"/>
              <a:t>Similar results were observed using the 5DNPCCSS and R4DNPCCSS. </a:t>
            </a:r>
            <a:r>
              <a:rPr lang="en-GB" b="1" spc="-180" dirty="0"/>
              <a:t>(Figure 1 &amp; 2)</a:t>
            </a:r>
          </a:p>
          <a:p>
            <a:r>
              <a:rPr lang="en-GB" dirty="0" err="1"/>
              <a:t>Arimoclomol</a:t>
            </a:r>
            <a:r>
              <a:rPr lang="en-GB" dirty="0"/>
              <a:t> was well tolerated during the </a:t>
            </a:r>
            <a:r>
              <a:rPr lang="en-GB" spc="-140" dirty="0"/>
              <a:t>US EAP </a:t>
            </a:r>
            <a:r>
              <a:rPr lang="en-GB" dirty="0"/>
              <a:t>with no new safety signals identified.</a:t>
            </a:r>
          </a:p>
        </p:txBody>
      </p:sp>
      <p:sp>
        <p:nvSpPr>
          <p:cNvPr id="18" name="Rectangle 17">
            <a:extLst>
              <a:ext uri="{FF2B5EF4-FFF2-40B4-BE49-F238E27FC236}">
                <a16:creationId xmlns:a16="http://schemas.microsoft.com/office/drawing/2014/main" id="{E40731B3-33E4-C1C8-1A1D-BBE48DCA2A1F}"/>
              </a:ext>
            </a:extLst>
          </p:cNvPr>
          <p:cNvSpPr/>
          <p:nvPr/>
        </p:nvSpPr>
        <p:spPr>
          <a:xfrm>
            <a:off x="639762" y="24382013"/>
            <a:ext cx="10232136" cy="631463"/>
          </a:xfrm>
          <a:prstGeom prst="rect">
            <a:avLst/>
          </a:prstGeom>
          <a:solidFill>
            <a:srgbClr val="2C24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a:p>
        </p:txBody>
      </p:sp>
      <p:sp>
        <p:nvSpPr>
          <p:cNvPr id="20" name="Rectangle 19">
            <a:extLst>
              <a:ext uri="{FF2B5EF4-FFF2-40B4-BE49-F238E27FC236}">
                <a16:creationId xmlns:a16="http://schemas.microsoft.com/office/drawing/2014/main" id="{5A46F63F-27E0-69E3-093E-C899A41570E6}"/>
              </a:ext>
            </a:extLst>
          </p:cNvPr>
          <p:cNvSpPr/>
          <p:nvPr/>
        </p:nvSpPr>
        <p:spPr>
          <a:xfrm>
            <a:off x="11094907" y="27786545"/>
            <a:ext cx="10194528" cy="4267262"/>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a:p>
        </p:txBody>
      </p:sp>
      <p:sp>
        <p:nvSpPr>
          <p:cNvPr id="25" name="TextBox 24">
            <a:extLst>
              <a:ext uri="{FF2B5EF4-FFF2-40B4-BE49-F238E27FC236}">
                <a16:creationId xmlns:a16="http://schemas.microsoft.com/office/drawing/2014/main" id="{EB0F8F1F-AB1D-D2FC-C111-5818619B735A}"/>
              </a:ext>
            </a:extLst>
          </p:cNvPr>
          <p:cNvSpPr txBox="1"/>
          <p:nvPr/>
        </p:nvSpPr>
        <p:spPr>
          <a:xfrm>
            <a:off x="11188974" y="27907541"/>
            <a:ext cx="9754912" cy="4025269"/>
          </a:xfrm>
          <a:prstGeom prst="rect">
            <a:avLst/>
          </a:prstGeom>
          <a:noFill/>
        </p:spPr>
        <p:txBody>
          <a:bodyPr wrap="square" lIns="0" tIns="0" rIns="0" bIns="0" rtlCol="0" anchor="ctr" anchorCtr="0">
            <a:noAutofit/>
          </a:bodyPr>
          <a:lstStyle>
            <a:defPPr>
              <a:defRPr lang="en-US"/>
            </a:defPPr>
            <a:lvl1pPr marL="463550" indent="-292100">
              <a:lnSpc>
                <a:spcPct val="120000"/>
              </a:lnSpc>
              <a:buFont typeface="Arial" panose="020B0604020202020204" pitchFamily="34" charset="0"/>
              <a:buChar char="•"/>
              <a:defRPr sz="2200" spc="-100">
                <a:solidFill>
                  <a:srgbClr val="2C2460"/>
                </a:solidFill>
                <a:latin typeface="Arial" panose="020B0604020202020204" pitchFamily="34" charset="0"/>
                <a:cs typeface="Arial" panose="020B0604020202020204" pitchFamily="34" charset="0"/>
              </a:defRPr>
            </a:lvl1pPr>
          </a:lstStyle>
          <a:p>
            <a:r>
              <a:rPr lang="en-GB" dirty="0"/>
              <a:t>Patients treated with </a:t>
            </a:r>
            <a:r>
              <a:rPr lang="en-GB" dirty="0" err="1"/>
              <a:t>arimoclomol</a:t>
            </a:r>
            <a:r>
              <a:rPr lang="en-GB" dirty="0"/>
              <a:t> in the US EAP, including those with and without </a:t>
            </a:r>
            <a:r>
              <a:rPr lang="en-GB" dirty="0" err="1"/>
              <a:t>miglustat</a:t>
            </a:r>
            <a:r>
              <a:rPr lang="en-GB" dirty="0"/>
              <a:t> as a component of routine clinical care, experienced relatively stable disease through the up to 3 years of follow-up reported here.</a:t>
            </a:r>
          </a:p>
          <a:p>
            <a:r>
              <a:rPr lang="en-GB" dirty="0"/>
              <a:t>Published natural history indicates that on average patients progress between ~1.0–2.0 points per year on the 5DNPCCSS.</a:t>
            </a:r>
            <a:r>
              <a:rPr lang="en-GB" baseline="30000" dirty="0"/>
              <a:t>1,2</a:t>
            </a:r>
          </a:p>
          <a:p>
            <a:r>
              <a:rPr lang="en-GB" dirty="0"/>
              <a:t>A 1- to 2-point change in the 5DNPCCSS represents a clinically meaningful change or progression; any slowing of disease is considered meaningful.</a:t>
            </a:r>
            <a:r>
              <a:rPr lang="en-GB" baseline="30000" dirty="0"/>
              <a:t>3</a:t>
            </a:r>
          </a:p>
          <a:p>
            <a:r>
              <a:rPr lang="en-GB" dirty="0"/>
              <a:t>Real-world outcomes from the US EAP indicate a stabilization of disease progression with </a:t>
            </a:r>
            <a:r>
              <a:rPr lang="en-GB" dirty="0" err="1"/>
              <a:t>arimoclomol</a:t>
            </a:r>
            <a:r>
              <a:rPr lang="en-GB" dirty="0"/>
              <a:t>, with or without </a:t>
            </a:r>
            <a:r>
              <a:rPr lang="en-GB" dirty="0" err="1"/>
              <a:t>miglustat</a:t>
            </a:r>
            <a:r>
              <a:rPr lang="en-GB" dirty="0"/>
              <a:t>, representing a reduction in disease progression relative to natural history data.</a:t>
            </a:r>
          </a:p>
        </p:txBody>
      </p:sp>
      <p:sp>
        <p:nvSpPr>
          <p:cNvPr id="30" name="Rectangle 29">
            <a:extLst>
              <a:ext uri="{FF2B5EF4-FFF2-40B4-BE49-F238E27FC236}">
                <a16:creationId xmlns:a16="http://schemas.microsoft.com/office/drawing/2014/main" id="{FB87E4C9-1ECD-AF08-9379-D44280DC8A09}"/>
              </a:ext>
            </a:extLst>
          </p:cNvPr>
          <p:cNvSpPr/>
          <p:nvPr/>
        </p:nvSpPr>
        <p:spPr>
          <a:xfrm>
            <a:off x="11093875" y="27140356"/>
            <a:ext cx="10195560" cy="631463"/>
          </a:xfrm>
          <a:prstGeom prst="rect">
            <a:avLst/>
          </a:prstGeom>
          <a:solidFill>
            <a:srgbClr val="2C24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a:p>
        </p:txBody>
      </p:sp>
      <p:graphicFrame>
        <p:nvGraphicFramePr>
          <p:cNvPr id="76" name="object 24">
            <a:extLst>
              <a:ext uri="{FF2B5EF4-FFF2-40B4-BE49-F238E27FC236}">
                <a16:creationId xmlns:a16="http://schemas.microsoft.com/office/drawing/2014/main" id="{148388D5-5099-8F9B-6287-0C0CCE777DC8}"/>
              </a:ext>
            </a:extLst>
          </p:cNvPr>
          <p:cNvGraphicFramePr>
            <a:graphicFrameLocks noGrp="1"/>
          </p:cNvGraphicFramePr>
          <p:nvPr>
            <p:extLst>
              <p:ext uri="{D42A27DB-BD31-4B8C-83A1-F6EECF244321}">
                <p14:modId xmlns:p14="http://schemas.microsoft.com/office/powerpoint/2010/main" val="2615800276"/>
              </p:ext>
            </p:extLst>
          </p:nvPr>
        </p:nvGraphicFramePr>
        <p:xfrm>
          <a:off x="647700" y="11047903"/>
          <a:ext cx="5105400" cy="1441958"/>
        </p:xfrm>
        <a:graphic>
          <a:graphicData uri="http://schemas.openxmlformats.org/drawingml/2006/table">
            <a:tbl>
              <a:tblPr firstRow="1" bandRow="1">
                <a:tableStyleId>{72833802-FEF1-4C79-8D5D-14CF1EAF98D9}</a:tableStyleId>
              </a:tblPr>
              <a:tblGrid>
                <a:gridCol w="5105400">
                  <a:extLst>
                    <a:ext uri="{9D8B030D-6E8A-4147-A177-3AD203B41FA5}">
                      <a16:colId xmlns:a16="http://schemas.microsoft.com/office/drawing/2014/main" val="20000"/>
                    </a:ext>
                  </a:extLst>
                </a:gridCol>
              </a:tblGrid>
              <a:tr h="258305">
                <a:tc>
                  <a:txBody>
                    <a:bodyPr/>
                    <a:lstStyle/>
                    <a:p>
                      <a:pPr marL="19685">
                        <a:lnSpc>
                          <a:spcPts val="595"/>
                        </a:lnSpc>
                        <a:spcBef>
                          <a:spcPts val="60"/>
                        </a:spcBef>
                      </a:pPr>
                      <a:endParaRPr lang="en-US" sz="1400" b="1" spc="10" dirty="0">
                        <a:solidFill>
                          <a:srgbClr val="FFFFFF"/>
                        </a:solidFill>
                        <a:latin typeface="Arial" panose="020B0604020202020204" pitchFamily="34" charset="0"/>
                        <a:cs typeface="Arial" panose="020B0604020202020204" pitchFamily="34" charset="0"/>
                      </a:endParaRPr>
                    </a:p>
                    <a:p>
                      <a:pPr marL="19685" marR="0" lvl="0" indent="0" defTabSz="914400" eaLnBrk="1" fontAlgn="auto" latinLnBrk="0" hangingPunct="1">
                        <a:lnSpc>
                          <a:spcPts val="595"/>
                        </a:lnSpc>
                        <a:spcBef>
                          <a:spcPts val="60"/>
                        </a:spcBef>
                        <a:spcAft>
                          <a:spcPts val="0"/>
                        </a:spcAft>
                        <a:buClrTx/>
                        <a:buSzTx/>
                        <a:buFontTx/>
                        <a:buNone/>
                        <a:tabLst/>
                        <a:defRPr/>
                      </a:pPr>
                      <a:r>
                        <a:rPr lang="en-US" sz="1600" b="1" spc="10" dirty="0">
                          <a:solidFill>
                            <a:schemeClr val="accent3"/>
                          </a:solidFill>
                          <a:latin typeface="Arial" panose="020B0604020202020204" pitchFamily="34" charset="0"/>
                          <a:cs typeface="Arial" panose="020B0604020202020204" pitchFamily="34" charset="0"/>
                        </a:rPr>
                        <a:t>Eligibility Criteria</a:t>
                      </a:r>
                    </a:p>
                  </a:txBody>
                  <a:tcPr marL="108000" marR="45720"/>
                </a:tc>
                <a:extLst>
                  <a:ext uri="{0D108BD9-81ED-4DB2-BD59-A6C34878D82A}">
                    <a16:rowId xmlns:a16="http://schemas.microsoft.com/office/drawing/2014/main" val="10000"/>
                  </a:ext>
                </a:extLst>
              </a:tr>
              <a:tr h="833241">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400" dirty="0">
                          <a:solidFill>
                            <a:srgbClr val="2C2460"/>
                          </a:solidFill>
                          <a:latin typeface="Arial" panose="020B0604020202020204" pitchFamily="34" charset="0"/>
                          <a:cs typeface="Arial" panose="020B0604020202020204" pitchFamily="34" charset="0"/>
                        </a:rPr>
                        <a:t>Confirmed NPC diagnosis and at least 1 neurological symptom, age ≥ 2 years, permanent US resident, if taking </a:t>
                      </a:r>
                      <a:r>
                        <a:rPr lang="en-GB" sz="1400" dirty="0" err="1">
                          <a:solidFill>
                            <a:srgbClr val="2C2460"/>
                          </a:solidFill>
                          <a:latin typeface="Arial" panose="020B0604020202020204" pitchFamily="34" charset="0"/>
                          <a:cs typeface="Arial" panose="020B0604020202020204" pitchFamily="34" charset="0"/>
                        </a:rPr>
                        <a:t>miglustat</a:t>
                      </a:r>
                      <a:r>
                        <a:rPr lang="en-GB" sz="1400" dirty="0">
                          <a:solidFill>
                            <a:srgbClr val="2C2460"/>
                          </a:solidFill>
                          <a:latin typeface="Arial" panose="020B0604020202020204" pitchFamily="34" charset="0"/>
                          <a:cs typeface="Arial" panose="020B0604020202020204" pitchFamily="34" charset="0"/>
                        </a:rPr>
                        <a:t> (</a:t>
                      </a:r>
                      <a:r>
                        <a:rPr lang="en-GB" sz="1400" dirty="0" err="1">
                          <a:solidFill>
                            <a:srgbClr val="2C2460"/>
                          </a:solidFill>
                          <a:latin typeface="Arial" panose="020B0604020202020204" pitchFamily="34" charset="0"/>
                          <a:cs typeface="Arial" panose="020B0604020202020204" pitchFamily="34" charset="0"/>
                        </a:rPr>
                        <a:t>Zavesca</a:t>
                      </a:r>
                      <a:r>
                        <a:rPr lang="en-GB" sz="1400" dirty="0">
                          <a:solidFill>
                            <a:srgbClr val="2C2460"/>
                          </a:solidFill>
                          <a:latin typeface="Arial" panose="020B0604020202020204" pitchFamily="34" charset="0"/>
                          <a:cs typeface="Arial" panose="020B0604020202020204" pitchFamily="34" charset="0"/>
                        </a:rPr>
                        <a:t>®), the patient must have been on the target dose for the past 6 weeks, if history of seizures, the condition must be adequately controlled</a:t>
                      </a:r>
                    </a:p>
                  </a:txBody>
                  <a:tcPr marL="108000" marR="45720" anchor="ctr"/>
                </a:tc>
                <a:extLst>
                  <a:ext uri="{0D108BD9-81ED-4DB2-BD59-A6C34878D82A}">
                    <a16:rowId xmlns:a16="http://schemas.microsoft.com/office/drawing/2014/main" val="10001"/>
                  </a:ext>
                </a:extLst>
              </a:tr>
            </a:tbl>
          </a:graphicData>
        </a:graphic>
      </p:graphicFrame>
      <p:sp>
        <p:nvSpPr>
          <p:cNvPr id="75" name="Rectangle 74">
            <a:extLst>
              <a:ext uri="{FF2B5EF4-FFF2-40B4-BE49-F238E27FC236}">
                <a16:creationId xmlns:a16="http://schemas.microsoft.com/office/drawing/2014/main" id="{016D315E-8B92-F346-55BF-6C359728758F}"/>
              </a:ext>
            </a:extLst>
          </p:cNvPr>
          <p:cNvSpPr/>
          <p:nvPr/>
        </p:nvSpPr>
        <p:spPr>
          <a:xfrm>
            <a:off x="639764" y="10398393"/>
            <a:ext cx="10229850" cy="2634594"/>
          </a:xfrm>
          <a:prstGeom prst="rect">
            <a:avLst/>
          </a:prstGeom>
          <a:noFill/>
          <a:ln>
            <a:solidFill>
              <a:srgbClr val="4235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dirty="0"/>
          </a:p>
        </p:txBody>
      </p:sp>
      <p:sp>
        <p:nvSpPr>
          <p:cNvPr id="88" name="Rectangle 87">
            <a:extLst>
              <a:ext uri="{FF2B5EF4-FFF2-40B4-BE49-F238E27FC236}">
                <a16:creationId xmlns:a16="http://schemas.microsoft.com/office/drawing/2014/main" id="{D37D1AD3-46FC-5A71-6C1A-4AB31687D1CD}"/>
              </a:ext>
            </a:extLst>
          </p:cNvPr>
          <p:cNvSpPr/>
          <p:nvPr/>
        </p:nvSpPr>
        <p:spPr>
          <a:xfrm>
            <a:off x="639764" y="13047840"/>
            <a:ext cx="10218736" cy="649511"/>
          </a:xfrm>
          <a:prstGeom prst="rect">
            <a:avLst/>
          </a:prstGeom>
          <a:solidFill>
            <a:srgbClr val="42358F"/>
          </a:solidFill>
          <a:ln>
            <a:solidFill>
              <a:srgbClr val="4235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a:p>
        </p:txBody>
      </p:sp>
      <p:sp>
        <p:nvSpPr>
          <p:cNvPr id="90" name="TextBox 89">
            <a:extLst>
              <a:ext uri="{FF2B5EF4-FFF2-40B4-BE49-F238E27FC236}">
                <a16:creationId xmlns:a16="http://schemas.microsoft.com/office/drawing/2014/main" id="{FC5FB45A-4FAD-6B19-3748-B0A86B96AFA7}"/>
              </a:ext>
            </a:extLst>
          </p:cNvPr>
          <p:cNvSpPr txBox="1"/>
          <p:nvPr/>
        </p:nvSpPr>
        <p:spPr>
          <a:xfrm>
            <a:off x="895350" y="14891881"/>
            <a:ext cx="9780729" cy="215444"/>
          </a:xfrm>
          <a:prstGeom prst="rect">
            <a:avLst/>
          </a:prstGeom>
          <a:noFill/>
        </p:spPr>
        <p:txBody>
          <a:bodyPr wrap="square" lIns="0" tIns="0" rIns="0" bIns="0" rtlCol="0">
            <a:spAutoFit/>
          </a:bodyPr>
          <a:lstStyle>
            <a:defPPr>
              <a:defRPr lang="en-US"/>
            </a:defPPr>
            <a:lvl1pPr>
              <a:defRPr sz="1100">
                <a:latin typeface="Arial" panose="020B0604020202020204" pitchFamily="34" charset="0"/>
              </a:defRPr>
            </a:lvl1pPr>
          </a:lstStyle>
          <a:p>
            <a:r>
              <a:rPr lang="en-US" sz="1400" dirty="0">
                <a:solidFill>
                  <a:schemeClr val="accent3"/>
                </a:solidFill>
              </a:rPr>
              <a:t>*Eligibility and ineligibility criteria described are not inclusive of all criteria.  Refer to NCT04316637 for complete criteria.</a:t>
            </a:r>
          </a:p>
        </p:txBody>
      </p:sp>
      <p:sp>
        <p:nvSpPr>
          <p:cNvPr id="94" name="object 7">
            <a:extLst>
              <a:ext uri="{FF2B5EF4-FFF2-40B4-BE49-F238E27FC236}">
                <a16:creationId xmlns:a16="http://schemas.microsoft.com/office/drawing/2014/main" id="{BEF181AE-A36E-09FE-2620-0622701D4E57}"/>
              </a:ext>
            </a:extLst>
          </p:cNvPr>
          <p:cNvSpPr/>
          <p:nvPr/>
        </p:nvSpPr>
        <p:spPr>
          <a:xfrm>
            <a:off x="939006" y="13187928"/>
            <a:ext cx="9696450" cy="369332"/>
          </a:xfrm>
          <a:prstGeom prst="rect">
            <a:avLst/>
          </a:prstGeom>
          <a:noFill/>
        </p:spPr>
        <p:txBody>
          <a:bodyPr wrap="square" lIns="0" tIns="0" rIns="0" bIns="0" rtlCol="0" anchor="ctr" anchorCtr="0">
            <a:spAutoFit/>
          </a:bodyPr>
          <a:lstStyle/>
          <a:p>
            <a:r>
              <a:rPr lang="en-GB" sz="2400" b="1" dirty="0">
                <a:solidFill>
                  <a:schemeClr val="bg1"/>
                </a:solidFill>
                <a:latin typeface="Arial" panose="020B0604020202020204" pitchFamily="34" charset="0"/>
                <a:cs typeface="Arial" panose="020B0604020202020204" pitchFamily="34" charset="0"/>
              </a:rPr>
              <a:t>Table 2: </a:t>
            </a:r>
            <a:r>
              <a:rPr lang="en-GB" sz="2400" dirty="0">
                <a:solidFill>
                  <a:schemeClr val="bg1"/>
                </a:solidFill>
                <a:latin typeface="Arial" panose="020B0604020202020204" pitchFamily="34" charset="0"/>
                <a:cs typeface="Arial" panose="020B0604020202020204" pitchFamily="34" charset="0"/>
              </a:rPr>
              <a:t>NPCCSS Assessments</a:t>
            </a:r>
          </a:p>
        </p:txBody>
      </p:sp>
      <p:graphicFrame>
        <p:nvGraphicFramePr>
          <p:cNvPr id="28" name="Table 27">
            <a:extLst>
              <a:ext uri="{FF2B5EF4-FFF2-40B4-BE49-F238E27FC236}">
                <a16:creationId xmlns:a16="http://schemas.microsoft.com/office/drawing/2014/main" id="{E55DAC67-DFE8-BA3D-7CE0-39D88604FA7A}"/>
              </a:ext>
            </a:extLst>
          </p:cNvPr>
          <p:cNvGraphicFramePr>
            <a:graphicFrameLocks noGrp="1"/>
          </p:cNvGraphicFramePr>
          <p:nvPr>
            <p:extLst>
              <p:ext uri="{D42A27DB-BD31-4B8C-83A1-F6EECF244321}">
                <p14:modId xmlns:p14="http://schemas.microsoft.com/office/powerpoint/2010/main" val="3308655992"/>
              </p:ext>
            </p:extLst>
          </p:nvPr>
        </p:nvGraphicFramePr>
        <p:xfrm>
          <a:off x="639764" y="13697351"/>
          <a:ext cx="10218735" cy="1127760"/>
        </p:xfrm>
        <a:graphic>
          <a:graphicData uri="http://schemas.openxmlformats.org/drawingml/2006/table">
            <a:tbl>
              <a:tblPr firstRow="1" bandRow="1">
                <a:tableStyleId>{72833802-FEF1-4C79-8D5D-14CF1EAF98D9}</a:tableStyleId>
              </a:tblPr>
              <a:tblGrid>
                <a:gridCol w="2043747">
                  <a:extLst>
                    <a:ext uri="{9D8B030D-6E8A-4147-A177-3AD203B41FA5}">
                      <a16:colId xmlns:a16="http://schemas.microsoft.com/office/drawing/2014/main" val="2059938787"/>
                    </a:ext>
                  </a:extLst>
                </a:gridCol>
                <a:gridCol w="2043747">
                  <a:extLst>
                    <a:ext uri="{9D8B030D-6E8A-4147-A177-3AD203B41FA5}">
                      <a16:colId xmlns:a16="http://schemas.microsoft.com/office/drawing/2014/main" val="348306329"/>
                    </a:ext>
                  </a:extLst>
                </a:gridCol>
                <a:gridCol w="2043747">
                  <a:extLst>
                    <a:ext uri="{9D8B030D-6E8A-4147-A177-3AD203B41FA5}">
                      <a16:colId xmlns:a16="http://schemas.microsoft.com/office/drawing/2014/main" val="1813182253"/>
                    </a:ext>
                  </a:extLst>
                </a:gridCol>
                <a:gridCol w="2043747">
                  <a:extLst>
                    <a:ext uri="{9D8B030D-6E8A-4147-A177-3AD203B41FA5}">
                      <a16:colId xmlns:a16="http://schemas.microsoft.com/office/drawing/2014/main" val="641476384"/>
                    </a:ext>
                  </a:extLst>
                </a:gridCol>
                <a:gridCol w="2043747">
                  <a:extLst>
                    <a:ext uri="{9D8B030D-6E8A-4147-A177-3AD203B41FA5}">
                      <a16:colId xmlns:a16="http://schemas.microsoft.com/office/drawing/2014/main" val="4228855128"/>
                    </a:ext>
                  </a:extLst>
                </a:gridCol>
              </a:tblGrid>
              <a:tr h="270964">
                <a:tc gridSpan="5">
                  <a:txBody>
                    <a:bodyPr/>
                    <a:lstStyle/>
                    <a:p>
                      <a:pPr algn="ctr"/>
                      <a:r>
                        <a:rPr lang="en-US" sz="1400" dirty="0">
                          <a:solidFill>
                            <a:srgbClr val="2C2460"/>
                          </a:solidFill>
                          <a:latin typeface="Arial" panose="020B0604020202020204" pitchFamily="34" charset="0"/>
                          <a:cs typeface="Arial" panose="020B0604020202020204" pitchFamily="34" charset="0"/>
                        </a:rPr>
                        <a:t>5DNPCCSS</a:t>
                      </a:r>
                    </a:p>
                  </a:txBody>
                  <a:tcPr marL="45720" marR="4572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63273414"/>
                  </a:ext>
                </a:extLst>
              </a:tr>
              <a:tr h="270964">
                <a:tc>
                  <a:txBody>
                    <a:bodyPr/>
                    <a:lstStyle/>
                    <a:p>
                      <a:pPr algn="ctr"/>
                      <a:r>
                        <a:rPr lang="en-US" sz="1400" b="1" dirty="0">
                          <a:solidFill>
                            <a:schemeClr val="accent3"/>
                          </a:solidFill>
                          <a:latin typeface="Arial" panose="020B0604020202020204" pitchFamily="34" charset="0"/>
                          <a:cs typeface="Arial" panose="020B0604020202020204" pitchFamily="34" charset="0"/>
                        </a:rPr>
                        <a:t>Ambulation</a:t>
                      </a:r>
                    </a:p>
                  </a:txBody>
                  <a:tcPr marL="45720" marR="45720" anchor="ctr"/>
                </a:tc>
                <a:tc>
                  <a:txBody>
                    <a:bodyPr/>
                    <a:lstStyle/>
                    <a:p>
                      <a:pPr algn="ctr"/>
                      <a:r>
                        <a:rPr lang="en-US" sz="1400" b="1" dirty="0" err="1">
                          <a:solidFill>
                            <a:schemeClr val="accent3"/>
                          </a:solidFill>
                          <a:latin typeface="Arial" panose="020B0604020202020204" pitchFamily="34" charset="0"/>
                          <a:cs typeface="Arial" panose="020B0604020202020204" pitchFamily="34" charset="0"/>
                        </a:rPr>
                        <a:t>Cognition</a:t>
                      </a:r>
                      <a:r>
                        <a:rPr lang="en-US" sz="1400" b="1" baseline="30000" dirty="0" err="1">
                          <a:solidFill>
                            <a:schemeClr val="accent3"/>
                          </a:solidFill>
                          <a:latin typeface="Arial" panose="020B0604020202020204" pitchFamily="34" charset="0"/>
                          <a:cs typeface="Arial" panose="020B0604020202020204" pitchFamily="34" charset="0"/>
                        </a:rPr>
                        <a:t>a</a:t>
                      </a:r>
                      <a:endParaRPr lang="en-US" sz="1400" b="1" baseline="30000" dirty="0">
                        <a:solidFill>
                          <a:schemeClr val="accent3"/>
                        </a:solidFill>
                        <a:latin typeface="Arial" panose="020B0604020202020204" pitchFamily="34" charset="0"/>
                        <a:cs typeface="Arial" panose="020B0604020202020204" pitchFamily="34" charset="0"/>
                      </a:endParaRPr>
                    </a:p>
                  </a:txBody>
                  <a:tcPr marL="45720" marR="45720" anchor="ctr"/>
                </a:tc>
                <a:tc>
                  <a:txBody>
                    <a:bodyPr/>
                    <a:lstStyle/>
                    <a:p>
                      <a:pPr algn="ctr"/>
                      <a:r>
                        <a:rPr lang="en-US" sz="1400" b="1" dirty="0">
                          <a:solidFill>
                            <a:schemeClr val="accent3"/>
                          </a:solidFill>
                          <a:latin typeface="Arial" panose="020B0604020202020204" pitchFamily="34" charset="0"/>
                          <a:cs typeface="Arial" panose="020B0604020202020204" pitchFamily="34" charset="0"/>
                        </a:rPr>
                        <a:t>Fine Motor</a:t>
                      </a:r>
                    </a:p>
                  </a:txBody>
                  <a:tcPr marL="45720" marR="45720" anchor="ctr"/>
                </a:tc>
                <a:tc>
                  <a:txBody>
                    <a:bodyPr/>
                    <a:lstStyle/>
                    <a:p>
                      <a:pPr algn="ctr"/>
                      <a:r>
                        <a:rPr lang="en-US" sz="1400" b="1" dirty="0">
                          <a:solidFill>
                            <a:schemeClr val="accent3"/>
                          </a:solidFill>
                          <a:latin typeface="Arial" panose="020B0604020202020204" pitchFamily="34" charset="0"/>
                          <a:cs typeface="Arial" panose="020B0604020202020204" pitchFamily="34" charset="0"/>
                        </a:rPr>
                        <a:t>Speech</a:t>
                      </a:r>
                    </a:p>
                  </a:txBody>
                  <a:tcPr marL="45720" marR="45720" anchor="ctr"/>
                </a:tc>
                <a:tc>
                  <a:txBody>
                    <a:bodyPr/>
                    <a:lstStyle/>
                    <a:p>
                      <a:pPr algn="ctr"/>
                      <a:r>
                        <a:rPr lang="en-US" sz="1400" b="1" dirty="0" err="1">
                          <a:solidFill>
                            <a:schemeClr val="accent3"/>
                          </a:solidFill>
                          <a:latin typeface="Arial" panose="020B0604020202020204" pitchFamily="34" charset="0"/>
                          <a:cs typeface="Arial" panose="020B0604020202020204" pitchFamily="34" charset="0"/>
                        </a:rPr>
                        <a:t>Swallow</a:t>
                      </a:r>
                      <a:r>
                        <a:rPr lang="en-US" sz="1400" b="1" baseline="30000" dirty="0" err="1">
                          <a:solidFill>
                            <a:schemeClr val="accent3"/>
                          </a:solidFill>
                          <a:latin typeface="Arial" panose="020B0604020202020204" pitchFamily="34" charset="0"/>
                          <a:cs typeface="Arial" panose="020B0604020202020204" pitchFamily="34" charset="0"/>
                        </a:rPr>
                        <a:t>b</a:t>
                      </a:r>
                      <a:endParaRPr lang="en-US" sz="1400" b="1" dirty="0">
                        <a:solidFill>
                          <a:schemeClr val="accent3"/>
                        </a:solidFill>
                        <a:latin typeface="Arial" panose="020B0604020202020204" pitchFamily="34" charset="0"/>
                        <a:cs typeface="Arial" panose="020B0604020202020204" pitchFamily="34" charset="0"/>
                      </a:endParaRPr>
                    </a:p>
                  </a:txBody>
                  <a:tcPr marL="45720" marR="45720" anchor="ctr"/>
                </a:tc>
                <a:extLst>
                  <a:ext uri="{0D108BD9-81ED-4DB2-BD59-A6C34878D82A}">
                    <a16:rowId xmlns:a16="http://schemas.microsoft.com/office/drawing/2014/main" val="4223553218"/>
                  </a:ext>
                </a:extLst>
              </a:tr>
              <a:tr h="383833">
                <a:tc gridSpan="3">
                  <a:txBody>
                    <a:bodyPr/>
                    <a:lstStyle/>
                    <a:p>
                      <a:pPr algn="ctr"/>
                      <a:r>
                        <a:rPr lang="en-US" sz="1400" b="1" dirty="0">
                          <a:solidFill>
                            <a:schemeClr val="accent3"/>
                          </a:solidFill>
                          <a:latin typeface="Arial" panose="020B0604020202020204" pitchFamily="34" charset="0"/>
                          <a:cs typeface="Arial" panose="020B0604020202020204" pitchFamily="34" charset="0"/>
                        </a:rPr>
                        <a:t>Domain Scoring:</a:t>
                      </a:r>
                      <a:br>
                        <a:rPr lang="en-US" sz="1400" b="1" dirty="0">
                          <a:solidFill>
                            <a:schemeClr val="accent3"/>
                          </a:solidFill>
                          <a:latin typeface="Arial" panose="020B0604020202020204" pitchFamily="34" charset="0"/>
                          <a:cs typeface="Arial" panose="020B0604020202020204" pitchFamily="34" charset="0"/>
                        </a:rPr>
                      </a:br>
                      <a:r>
                        <a:rPr lang="en-US" sz="1400" dirty="0">
                          <a:solidFill>
                            <a:schemeClr val="accent3"/>
                          </a:solidFill>
                          <a:latin typeface="Arial" panose="020B0604020202020204" pitchFamily="34" charset="0"/>
                          <a:cs typeface="Arial" panose="020B0604020202020204" pitchFamily="34" charset="0"/>
                        </a:rPr>
                        <a:t>Individual domains: 0 (normal) – 5 (worst)</a:t>
                      </a:r>
                    </a:p>
                  </a:txBody>
                  <a:tcPr marL="45720" marR="45720"/>
                </a:tc>
                <a:tc hMerge="1">
                  <a:txBody>
                    <a:bodyPr/>
                    <a:lstStyle/>
                    <a:p>
                      <a:endParaRPr lang="en-US">
                        <a:latin typeface="Arial" panose="020B0604020202020204" pitchFamily="34" charset="0"/>
                        <a:cs typeface="Arial" panose="020B0604020202020204" pitchFamily="34" charset="0"/>
                      </a:endParaRPr>
                    </a:p>
                  </a:txBody>
                  <a:tcPr/>
                </a:tc>
                <a:tc hMerge="1">
                  <a:txBody>
                    <a:bodyPr/>
                    <a:lstStyle/>
                    <a:p>
                      <a:endParaRPr lang="en-US">
                        <a:latin typeface="Arial" panose="020B0604020202020204" pitchFamily="34" charset="0"/>
                        <a:cs typeface="Arial" panose="020B0604020202020204" pitchFamily="34" charset="0"/>
                      </a:endParaRPr>
                    </a:p>
                  </a:txBody>
                  <a:tcPr/>
                </a:tc>
                <a:tc gridSpan="2">
                  <a:txBody>
                    <a:bodyPr/>
                    <a:lstStyle/>
                    <a:p>
                      <a:pPr algn="ctr"/>
                      <a:r>
                        <a:rPr lang="en-US" sz="1400" b="1" dirty="0">
                          <a:solidFill>
                            <a:schemeClr val="accent3"/>
                          </a:solidFill>
                          <a:latin typeface="Arial" panose="020B0604020202020204" pitchFamily="34" charset="0"/>
                          <a:cs typeface="Arial" panose="020B0604020202020204" pitchFamily="34" charset="0"/>
                        </a:rPr>
                        <a:t>Total Score:</a:t>
                      </a:r>
                      <a:br>
                        <a:rPr lang="en-US" sz="1400" b="1" dirty="0">
                          <a:solidFill>
                            <a:schemeClr val="accent3"/>
                          </a:solidFill>
                          <a:latin typeface="Arial" panose="020B0604020202020204" pitchFamily="34" charset="0"/>
                          <a:cs typeface="Arial" panose="020B0604020202020204" pitchFamily="34" charset="0"/>
                        </a:rPr>
                      </a:br>
                      <a:r>
                        <a:rPr lang="en-US" sz="1400" dirty="0">
                          <a:solidFill>
                            <a:schemeClr val="accent3"/>
                          </a:solidFill>
                          <a:latin typeface="Arial" panose="020B0604020202020204" pitchFamily="34" charset="0"/>
                          <a:cs typeface="Arial" panose="020B0604020202020204" pitchFamily="34" charset="0"/>
                        </a:rPr>
                        <a:t>0 (normal) – 25 (worst)</a:t>
                      </a:r>
                    </a:p>
                  </a:txBody>
                  <a:tcPr marL="45720" marR="45720"/>
                </a:tc>
                <a:tc hMerge="1">
                  <a:txBody>
                    <a:bodyPr/>
                    <a:lstStyle/>
                    <a:p>
                      <a:endParaRPr lang="en-US">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6908018"/>
                  </a:ext>
                </a:extLst>
              </a:tr>
            </a:tbl>
          </a:graphicData>
        </a:graphic>
      </p:graphicFrame>
      <p:sp>
        <p:nvSpPr>
          <p:cNvPr id="101" name="Rectangle 100">
            <a:extLst>
              <a:ext uri="{FF2B5EF4-FFF2-40B4-BE49-F238E27FC236}">
                <a16:creationId xmlns:a16="http://schemas.microsoft.com/office/drawing/2014/main" id="{A2361596-0916-0998-5036-5397F735EC5A}"/>
              </a:ext>
            </a:extLst>
          </p:cNvPr>
          <p:cNvSpPr/>
          <p:nvPr/>
        </p:nvSpPr>
        <p:spPr>
          <a:xfrm>
            <a:off x="639762" y="13047838"/>
            <a:ext cx="10232136" cy="2307269"/>
          </a:xfrm>
          <a:prstGeom prst="rect">
            <a:avLst/>
          </a:prstGeom>
          <a:noFill/>
          <a:ln>
            <a:solidFill>
              <a:srgbClr val="4235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dirty="0"/>
          </a:p>
        </p:txBody>
      </p:sp>
      <p:sp>
        <p:nvSpPr>
          <p:cNvPr id="135" name="Rectangle 134">
            <a:extLst>
              <a:ext uri="{FF2B5EF4-FFF2-40B4-BE49-F238E27FC236}">
                <a16:creationId xmlns:a16="http://schemas.microsoft.com/office/drawing/2014/main" id="{B6DB2CBA-B1BD-7475-98A3-DCA828F9D99C}"/>
              </a:ext>
            </a:extLst>
          </p:cNvPr>
          <p:cNvSpPr>
            <a:spLocks/>
          </p:cNvSpPr>
          <p:nvPr/>
        </p:nvSpPr>
        <p:spPr>
          <a:xfrm>
            <a:off x="639764" y="15362134"/>
            <a:ext cx="10229850" cy="4542513"/>
          </a:xfrm>
          <a:prstGeom prst="rect">
            <a:avLst/>
          </a:prstGeom>
          <a:noFill/>
          <a:ln>
            <a:solidFill>
              <a:srgbClr val="4235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dirty="0"/>
          </a:p>
        </p:txBody>
      </p:sp>
      <p:sp>
        <p:nvSpPr>
          <p:cNvPr id="136" name="Rectangle 135">
            <a:extLst>
              <a:ext uri="{FF2B5EF4-FFF2-40B4-BE49-F238E27FC236}">
                <a16:creationId xmlns:a16="http://schemas.microsoft.com/office/drawing/2014/main" id="{CA3F3F1C-F328-3B8A-FDCE-5205C13A36B6}"/>
              </a:ext>
            </a:extLst>
          </p:cNvPr>
          <p:cNvSpPr>
            <a:spLocks/>
          </p:cNvSpPr>
          <p:nvPr/>
        </p:nvSpPr>
        <p:spPr>
          <a:xfrm>
            <a:off x="639764" y="19952981"/>
            <a:ext cx="10229850" cy="4429031"/>
          </a:xfrm>
          <a:prstGeom prst="rect">
            <a:avLst/>
          </a:prstGeom>
          <a:noFill/>
          <a:ln>
            <a:solidFill>
              <a:srgbClr val="4235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dirty="0"/>
          </a:p>
        </p:txBody>
      </p:sp>
      <p:sp>
        <p:nvSpPr>
          <p:cNvPr id="137" name="Rectangle 136">
            <a:extLst>
              <a:ext uri="{FF2B5EF4-FFF2-40B4-BE49-F238E27FC236}">
                <a16:creationId xmlns:a16="http://schemas.microsoft.com/office/drawing/2014/main" id="{30A2CB0E-BFCB-3368-BF2F-42D0E29625C3}"/>
              </a:ext>
            </a:extLst>
          </p:cNvPr>
          <p:cNvSpPr/>
          <p:nvPr/>
        </p:nvSpPr>
        <p:spPr>
          <a:xfrm>
            <a:off x="639764" y="15362135"/>
            <a:ext cx="10229850" cy="649511"/>
          </a:xfrm>
          <a:prstGeom prst="rect">
            <a:avLst/>
          </a:prstGeom>
          <a:solidFill>
            <a:srgbClr val="42358F"/>
          </a:solidFill>
          <a:ln>
            <a:solidFill>
              <a:srgbClr val="4235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a:p>
        </p:txBody>
      </p:sp>
      <p:sp>
        <p:nvSpPr>
          <p:cNvPr id="138" name="object 7">
            <a:extLst>
              <a:ext uri="{FF2B5EF4-FFF2-40B4-BE49-F238E27FC236}">
                <a16:creationId xmlns:a16="http://schemas.microsoft.com/office/drawing/2014/main" id="{AFD56A88-82B1-AEA8-FFC7-B8FB0BE0B0E9}"/>
              </a:ext>
            </a:extLst>
          </p:cNvPr>
          <p:cNvSpPr/>
          <p:nvPr/>
        </p:nvSpPr>
        <p:spPr>
          <a:xfrm>
            <a:off x="825648" y="15510603"/>
            <a:ext cx="10436224" cy="353943"/>
          </a:xfrm>
          <a:prstGeom prst="rect">
            <a:avLst/>
          </a:prstGeom>
          <a:noFill/>
        </p:spPr>
        <p:txBody>
          <a:bodyPr wrap="square" lIns="0" tIns="0" rIns="0" bIns="0" rtlCol="0" anchor="ctr" anchorCtr="0">
            <a:spAutoFit/>
          </a:bodyPr>
          <a:lstStyle/>
          <a:p>
            <a:r>
              <a:rPr lang="en-GB" sz="2300" b="1" dirty="0">
                <a:solidFill>
                  <a:schemeClr val="bg1"/>
                </a:solidFill>
                <a:latin typeface="Arial" panose="020B0604020202020204" pitchFamily="34" charset="0"/>
                <a:cs typeface="Arial" panose="020B0604020202020204" pitchFamily="34" charset="0"/>
              </a:rPr>
              <a:t>Table 3: </a:t>
            </a:r>
            <a:r>
              <a:rPr lang="en-GB" sz="2300" spc="-50" dirty="0">
                <a:solidFill>
                  <a:schemeClr val="bg1"/>
                </a:solidFill>
                <a:latin typeface="Arial" panose="020B0604020202020204" pitchFamily="34" charset="0"/>
                <a:cs typeface="Arial" panose="020B0604020202020204" pitchFamily="34" charset="0"/>
              </a:rPr>
              <a:t>US EAP Efficacy Analysis Participant Characteristics &amp; Demographics</a:t>
            </a:r>
          </a:p>
        </p:txBody>
      </p:sp>
      <p:sp>
        <p:nvSpPr>
          <p:cNvPr id="142" name="Rectangle 141">
            <a:extLst>
              <a:ext uri="{FF2B5EF4-FFF2-40B4-BE49-F238E27FC236}">
                <a16:creationId xmlns:a16="http://schemas.microsoft.com/office/drawing/2014/main" id="{55E14977-9592-39E1-6BAC-1DFDFED7F206}"/>
              </a:ext>
            </a:extLst>
          </p:cNvPr>
          <p:cNvSpPr/>
          <p:nvPr/>
        </p:nvSpPr>
        <p:spPr>
          <a:xfrm>
            <a:off x="639764" y="19914882"/>
            <a:ext cx="10229850" cy="649511"/>
          </a:xfrm>
          <a:prstGeom prst="rect">
            <a:avLst/>
          </a:prstGeom>
          <a:solidFill>
            <a:srgbClr val="42358F"/>
          </a:solidFill>
          <a:ln>
            <a:solidFill>
              <a:srgbClr val="4235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endParaRPr lang="pt-PT"/>
          </a:p>
        </p:txBody>
      </p:sp>
      <p:sp>
        <p:nvSpPr>
          <p:cNvPr id="143" name="object 7">
            <a:extLst>
              <a:ext uri="{FF2B5EF4-FFF2-40B4-BE49-F238E27FC236}">
                <a16:creationId xmlns:a16="http://schemas.microsoft.com/office/drawing/2014/main" id="{C8F9F18C-3E8B-A258-4F55-6A1F60067E05}"/>
              </a:ext>
            </a:extLst>
          </p:cNvPr>
          <p:cNvSpPr/>
          <p:nvPr/>
        </p:nvSpPr>
        <p:spPr>
          <a:xfrm>
            <a:off x="939006" y="20054971"/>
            <a:ext cx="9696450" cy="369332"/>
          </a:xfrm>
          <a:prstGeom prst="rect">
            <a:avLst/>
          </a:prstGeom>
          <a:noFill/>
        </p:spPr>
        <p:txBody>
          <a:bodyPr wrap="square" lIns="0" tIns="0" rIns="0" bIns="0" rtlCol="0" anchor="ctr" anchorCtr="0">
            <a:spAutoFit/>
          </a:bodyPr>
          <a:lstStyle/>
          <a:p>
            <a:r>
              <a:rPr lang="en-GB" sz="2400" b="1" dirty="0">
                <a:solidFill>
                  <a:schemeClr val="bg1"/>
                </a:solidFill>
                <a:latin typeface="Arial" panose="020B0604020202020204" pitchFamily="34" charset="0"/>
                <a:cs typeface="Arial" panose="020B0604020202020204" pitchFamily="34" charset="0"/>
              </a:rPr>
              <a:t>Table 4: </a:t>
            </a:r>
            <a:r>
              <a:rPr lang="en-GB" sz="2400" dirty="0">
                <a:solidFill>
                  <a:schemeClr val="bg1"/>
                </a:solidFill>
                <a:latin typeface="Arial" panose="020B0604020202020204" pitchFamily="34" charset="0"/>
                <a:cs typeface="Arial" panose="020B0604020202020204" pitchFamily="34" charset="0"/>
              </a:rPr>
              <a:t>US EAP Patient Safety</a:t>
            </a:r>
          </a:p>
        </p:txBody>
      </p:sp>
      <p:cxnSp>
        <p:nvCxnSpPr>
          <p:cNvPr id="41" name="Straight Connector 40">
            <a:extLst>
              <a:ext uri="{FF2B5EF4-FFF2-40B4-BE49-F238E27FC236}">
                <a16:creationId xmlns:a16="http://schemas.microsoft.com/office/drawing/2014/main" id="{59EA14B6-31DF-3AEC-85E6-B24E2B8A5715}"/>
              </a:ext>
            </a:extLst>
          </p:cNvPr>
          <p:cNvCxnSpPr/>
          <p:nvPr/>
        </p:nvCxnSpPr>
        <p:spPr>
          <a:xfrm>
            <a:off x="639762" y="30621857"/>
            <a:ext cx="3508383" cy="0"/>
          </a:xfrm>
          <a:prstGeom prst="line">
            <a:avLst/>
          </a:prstGeom>
          <a:ln>
            <a:solidFill>
              <a:schemeClr val="accent3"/>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CD3BADCA-8326-2776-7562-5662BB31EB5D}"/>
              </a:ext>
            </a:extLst>
          </p:cNvPr>
          <p:cNvCxnSpPr/>
          <p:nvPr/>
        </p:nvCxnSpPr>
        <p:spPr>
          <a:xfrm>
            <a:off x="4395666" y="30621857"/>
            <a:ext cx="6196134" cy="0"/>
          </a:xfrm>
          <a:prstGeom prst="line">
            <a:avLst/>
          </a:prstGeom>
          <a:ln>
            <a:solidFill>
              <a:schemeClr val="accent3"/>
            </a:solidFill>
          </a:ln>
        </p:spPr>
        <p:style>
          <a:lnRef idx="2">
            <a:schemeClr val="accent1"/>
          </a:lnRef>
          <a:fillRef idx="0">
            <a:schemeClr val="accent1"/>
          </a:fillRef>
          <a:effectRef idx="1">
            <a:schemeClr val="accent1"/>
          </a:effectRef>
          <a:fontRef idx="minor">
            <a:schemeClr val="tx1"/>
          </a:fontRef>
        </p:style>
      </p:cxnSp>
      <p:sp>
        <p:nvSpPr>
          <p:cNvPr id="10" name="object 7">
            <a:extLst>
              <a:ext uri="{FF2B5EF4-FFF2-40B4-BE49-F238E27FC236}">
                <a16:creationId xmlns:a16="http://schemas.microsoft.com/office/drawing/2014/main" id="{F87A37EB-A3ED-451E-DCDF-C7B8A391B413}"/>
              </a:ext>
            </a:extLst>
          </p:cNvPr>
          <p:cNvSpPr/>
          <p:nvPr/>
        </p:nvSpPr>
        <p:spPr>
          <a:xfrm>
            <a:off x="895350" y="4142578"/>
            <a:ext cx="9696450" cy="430887"/>
          </a:xfrm>
          <a:prstGeom prst="rect">
            <a:avLst/>
          </a:prstGeom>
          <a:noFill/>
        </p:spPr>
        <p:txBody>
          <a:bodyPr wrap="square" lIns="0" tIns="0" rIns="0" bIns="0" rtlCol="0" anchor="ctr" anchorCtr="0">
            <a:spAutoFit/>
          </a:bodyPr>
          <a:lstStyle/>
          <a:p>
            <a:r>
              <a:rPr lang="en-US" sz="2800" b="1" dirty="0">
                <a:solidFill>
                  <a:schemeClr val="bg1"/>
                </a:solidFill>
                <a:latin typeface="Arial" panose="020B0604020202020204" pitchFamily="34" charset="0"/>
                <a:cs typeface="Arial" panose="020B0604020202020204" pitchFamily="34" charset="0"/>
              </a:rPr>
              <a:t>BACKGROUND</a:t>
            </a:r>
            <a:r>
              <a:rPr lang="en-US" sz="2800" b="1" spc="61" dirty="0">
                <a:solidFill>
                  <a:schemeClr val="bg1"/>
                </a:solidFill>
                <a:latin typeface="Arial" panose="020B0604020202020204" pitchFamily="34" charset="0"/>
                <a:cs typeface="Arial" panose="020B0604020202020204" pitchFamily="34" charset="0"/>
              </a:rPr>
              <a:t> </a:t>
            </a:r>
            <a:r>
              <a:rPr lang="en-US" sz="2800" b="1" dirty="0">
                <a:solidFill>
                  <a:schemeClr val="bg1"/>
                </a:solidFill>
                <a:latin typeface="Arial" panose="020B0604020202020204" pitchFamily="34" charset="0"/>
                <a:cs typeface="Arial" panose="020B0604020202020204" pitchFamily="34" charset="0"/>
              </a:rPr>
              <a:t>AND</a:t>
            </a:r>
            <a:r>
              <a:rPr lang="en-US" sz="2800" b="1" spc="112" dirty="0">
                <a:solidFill>
                  <a:schemeClr val="bg1"/>
                </a:solidFill>
                <a:latin typeface="Arial" panose="020B0604020202020204" pitchFamily="34" charset="0"/>
                <a:cs typeface="Arial" panose="020B0604020202020204" pitchFamily="34" charset="0"/>
              </a:rPr>
              <a:t> </a:t>
            </a:r>
            <a:r>
              <a:rPr lang="en-US" sz="2800" b="1" spc="-10" dirty="0">
                <a:solidFill>
                  <a:schemeClr val="bg1"/>
                </a:solidFill>
                <a:latin typeface="Arial" panose="020B0604020202020204" pitchFamily="34" charset="0"/>
                <a:cs typeface="Arial" panose="020B0604020202020204" pitchFamily="34" charset="0"/>
              </a:rPr>
              <a:t>OBJECTIVE</a:t>
            </a:r>
            <a:endParaRPr sz="2800" b="1" dirty="0">
              <a:solidFill>
                <a:schemeClr val="bg1"/>
              </a:solidFill>
              <a:latin typeface="Arial" panose="020B0604020202020204" pitchFamily="34" charset="0"/>
              <a:cs typeface="Arial" panose="020B0604020202020204" pitchFamily="34" charset="0"/>
            </a:endParaRPr>
          </a:p>
        </p:txBody>
      </p:sp>
      <p:sp>
        <p:nvSpPr>
          <p:cNvPr id="15" name="object 7">
            <a:extLst>
              <a:ext uri="{FF2B5EF4-FFF2-40B4-BE49-F238E27FC236}">
                <a16:creationId xmlns:a16="http://schemas.microsoft.com/office/drawing/2014/main" id="{259FB51A-467C-81BA-346D-FEAB1D1576EE}"/>
              </a:ext>
            </a:extLst>
          </p:cNvPr>
          <p:cNvSpPr/>
          <p:nvPr/>
        </p:nvSpPr>
        <p:spPr>
          <a:xfrm>
            <a:off x="11341100" y="4142578"/>
            <a:ext cx="9696450" cy="430887"/>
          </a:xfrm>
          <a:prstGeom prst="rect">
            <a:avLst/>
          </a:prstGeom>
          <a:noFill/>
        </p:spPr>
        <p:txBody>
          <a:bodyPr wrap="square" lIns="0" tIns="0" rIns="0" bIns="0" rtlCol="0" anchor="ctr" anchorCtr="0">
            <a:spAutoFit/>
          </a:bodyPr>
          <a:lstStyle/>
          <a:p>
            <a:r>
              <a:rPr lang="en-US" sz="2800" b="1" spc="-10" dirty="0">
                <a:solidFill>
                  <a:schemeClr val="bg1"/>
                </a:solidFill>
                <a:latin typeface="Arial" panose="020B0604020202020204" pitchFamily="34" charset="0"/>
                <a:cs typeface="Arial" panose="020B0604020202020204" pitchFamily="34" charset="0"/>
              </a:rPr>
              <a:t>METHODS</a:t>
            </a:r>
            <a:endParaRPr sz="2800" b="1" spc="-10" dirty="0">
              <a:solidFill>
                <a:schemeClr val="bg1"/>
              </a:solidFill>
              <a:latin typeface="Arial" panose="020B0604020202020204" pitchFamily="34" charset="0"/>
              <a:cs typeface="Arial" panose="020B0604020202020204" pitchFamily="34" charset="0"/>
            </a:endParaRPr>
          </a:p>
        </p:txBody>
      </p:sp>
      <p:sp>
        <p:nvSpPr>
          <p:cNvPr id="3" name="object 7">
            <a:extLst>
              <a:ext uri="{FF2B5EF4-FFF2-40B4-BE49-F238E27FC236}">
                <a16:creationId xmlns:a16="http://schemas.microsoft.com/office/drawing/2014/main" id="{3EAB3468-2D87-35FE-07E7-FB5FA1BC5497}"/>
              </a:ext>
            </a:extLst>
          </p:cNvPr>
          <p:cNvSpPr/>
          <p:nvPr/>
        </p:nvSpPr>
        <p:spPr>
          <a:xfrm>
            <a:off x="895350" y="24482302"/>
            <a:ext cx="9696450" cy="430887"/>
          </a:xfrm>
          <a:prstGeom prst="rect">
            <a:avLst/>
          </a:prstGeom>
          <a:noFill/>
        </p:spPr>
        <p:txBody>
          <a:bodyPr wrap="square" lIns="0" tIns="0" rIns="0" bIns="0" rtlCol="0" anchor="ctr" anchorCtr="0">
            <a:spAutoFit/>
          </a:bodyPr>
          <a:lstStyle/>
          <a:p>
            <a:r>
              <a:rPr lang="en-US" sz="2800" b="1" spc="-10" dirty="0">
                <a:solidFill>
                  <a:schemeClr val="bg1"/>
                </a:solidFill>
                <a:latin typeface="Arial" panose="020B0604020202020204" pitchFamily="34" charset="0"/>
                <a:cs typeface="Arial" panose="020B0604020202020204" pitchFamily="34" charset="0"/>
              </a:rPr>
              <a:t>RESULTS</a:t>
            </a:r>
            <a:endParaRPr sz="2800" b="1" spc="-10" dirty="0">
              <a:solidFill>
                <a:schemeClr val="bg1"/>
              </a:solidFill>
              <a:latin typeface="Arial" panose="020B0604020202020204" pitchFamily="34" charset="0"/>
              <a:cs typeface="Arial" panose="020B0604020202020204" pitchFamily="34" charset="0"/>
            </a:endParaRPr>
          </a:p>
        </p:txBody>
      </p:sp>
      <p:sp>
        <p:nvSpPr>
          <p:cNvPr id="21" name="object 7">
            <a:extLst>
              <a:ext uri="{FF2B5EF4-FFF2-40B4-BE49-F238E27FC236}">
                <a16:creationId xmlns:a16="http://schemas.microsoft.com/office/drawing/2014/main" id="{3B790A74-61F8-F23E-9F4D-5C30105C0B6D}"/>
              </a:ext>
            </a:extLst>
          </p:cNvPr>
          <p:cNvSpPr/>
          <p:nvPr/>
        </p:nvSpPr>
        <p:spPr>
          <a:xfrm>
            <a:off x="11198924" y="27225580"/>
            <a:ext cx="9696450" cy="430887"/>
          </a:xfrm>
          <a:prstGeom prst="rect">
            <a:avLst/>
          </a:prstGeom>
          <a:noFill/>
        </p:spPr>
        <p:txBody>
          <a:bodyPr wrap="square" lIns="0" tIns="0" rIns="0" bIns="0" rtlCol="0" anchor="ctr" anchorCtr="0">
            <a:spAutoFit/>
          </a:bodyPr>
          <a:lstStyle/>
          <a:p>
            <a:r>
              <a:rPr lang="en-US" sz="2800" b="1" spc="-10" dirty="0">
                <a:solidFill>
                  <a:schemeClr val="bg1"/>
                </a:solidFill>
                <a:latin typeface="Arial" panose="020B0604020202020204" pitchFamily="34" charset="0"/>
                <a:cs typeface="Arial" panose="020B0604020202020204" pitchFamily="34" charset="0"/>
              </a:rPr>
              <a:t>CONCLUSIONS</a:t>
            </a:r>
            <a:endParaRPr sz="2800" b="1" spc="-10" dirty="0">
              <a:solidFill>
                <a:schemeClr val="bg1"/>
              </a:solidFill>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0DA1EC2D-6881-21DA-F795-CDF497E0CEC9}"/>
              </a:ext>
            </a:extLst>
          </p:cNvPr>
          <p:cNvSpPr txBox="1"/>
          <p:nvPr/>
        </p:nvSpPr>
        <p:spPr>
          <a:xfrm>
            <a:off x="610887" y="32284677"/>
            <a:ext cx="18343562" cy="476028"/>
          </a:xfrm>
          <a:prstGeom prst="rect">
            <a:avLst/>
          </a:prstGeom>
          <a:noFill/>
        </p:spPr>
        <p:txBody>
          <a:bodyPr wrap="square" lIns="0" tIns="0" rIns="0" bIns="0">
            <a:spAutoFit/>
          </a:bodyPr>
          <a:lstStyle/>
          <a:p>
            <a:pPr marL="25806" marR="18064">
              <a:lnSpc>
                <a:spcPct val="122100"/>
              </a:lnSpc>
              <a:spcBef>
                <a:spcPts val="97"/>
              </a:spcBef>
            </a:pPr>
            <a:r>
              <a:rPr lang="en-GB" sz="2800" b="1" dirty="0">
                <a:solidFill>
                  <a:srgbClr val="13ACAA"/>
                </a:solidFill>
                <a:latin typeface="Arial" panose="020B0604020202020204" pitchFamily="34" charset="0"/>
                <a:cs typeface="Arial" panose="020B0604020202020204" pitchFamily="34" charset="0"/>
              </a:rPr>
              <a:t>42</a:t>
            </a:r>
            <a:r>
              <a:rPr lang="en-GB" sz="2800" b="1" baseline="30000" dirty="0">
                <a:solidFill>
                  <a:srgbClr val="13ACAA"/>
                </a:solidFill>
                <a:latin typeface="Arial" panose="020B0604020202020204" pitchFamily="34" charset="0"/>
                <a:cs typeface="Arial" panose="020B0604020202020204" pitchFamily="34" charset="0"/>
              </a:rPr>
              <a:t>nd</a:t>
            </a:r>
            <a:r>
              <a:rPr lang="en-GB" sz="2800" b="1" dirty="0">
                <a:solidFill>
                  <a:srgbClr val="13ACAA"/>
                </a:solidFill>
                <a:latin typeface="Arial" panose="020B0604020202020204" pitchFamily="34" charset="0"/>
                <a:cs typeface="Arial" panose="020B0604020202020204" pitchFamily="34" charset="0"/>
              </a:rPr>
              <a:t> Annual SERGG Meeting July 17-19, 2025 Asheville, North Carolina </a:t>
            </a:r>
            <a:endParaRPr lang="en-GB" sz="2800" dirty="0">
              <a:latin typeface="Arial" panose="020B0604020202020204" pitchFamily="34" charset="0"/>
              <a:cs typeface="Arial" panose="020B0604020202020204" pitchFamily="34" charset="0"/>
            </a:endParaRPr>
          </a:p>
        </p:txBody>
      </p:sp>
      <p:sp>
        <p:nvSpPr>
          <p:cNvPr id="32" name="TextBox 31">
            <a:extLst>
              <a:ext uri="{FF2B5EF4-FFF2-40B4-BE49-F238E27FC236}">
                <a16:creationId xmlns:a16="http://schemas.microsoft.com/office/drawing/2014/main" id="{D08AF5B2-069F-48E6-AE47-B737700E908D}"/>
              </a:ext>
            </a:extLst>
          </p:cNvPr>
          <p:cNvSpPr txBox="1"/>
          <p:nvPr/>
        </p:nvSpPr>
        <p:spPr>
          <a:xfrm>
            <a:off x="11936843" y="11120708"/>
            <a:ext cx="8054112" cy="430887"/>
          </a:xfrm>
          <a:prstGeom prst="rect">
            <a:avLst/>
          </a:prstGeom>
          <a:noFill/>
        </p:spPr>
        <p:txBody>
          <a:bodyPr wrap="square" rtlCol="0">
            <a:spAutoFit/>
          </a:bodyPr>
          <a:lstStyle/>
          <a:p>
            <a:pPr algn="ctr"/>
            <a:r>
              <a:rPr lang="en-US" sz="2200" b="1" u="sng" dirty="0">
                <a:solidFill>
                  <a:srgbClr val="2C2460"/>
                </a:solidFill>
                <a:latin typeface="Arial" panose="020B0604020202020204" pitchFamily="34" charset="0"/>
                <a:cs typeface="Arial" panose="020B0604020202020204" pitchFamily="34" charset="0"/>
              </a:rPr>
              <a:t>R4DNPCCSS</a:t>
            </a:r>
          </a:p>
        </p:txBody>
      </p:sp>
      <p:sp>
        <p:nvSpPr>
          <p:cNvPr id="34" name="TextBox 33">
            <a:extLst>
              <a:ext uri="{FF2B5EF4-FFF2-40B4-BE49-F238E27FC236}">
                <a16:creationId xmlns:a16="http://schemas.microsoft.com/office/drawing/2014/main" id="{31208DC8-5B87-898B-6764-2A0DDF8790F4}"/>
              </a:ext>
            </a:extLst>
          </p:cNvPr>
          <p:cNvSpPr txBox="1"/>
          <p:nvPr/>
        </p:nvSpPr>
        <p:spPr>
          <a:xfrm>
            <a:off x="12594209" y="15881693"/>
            <a:ext cx="6739379" cy="430887"/>
          </a:xfrm>
          <a:prstGeom prst="rect">
            <a:avLst/>
          </a:prstGeom>
          <a:noFill/>
        </p:spPr>
        <p:txBody>
          <a:bodyPr wrap="square" rtlCol="0">
            <a:spAutoFit/>
          </a:bodyPr>
          <a:lstStyle/>
          <a:p>
            <a:pPr algn="ctr"/>
            <a:r>
              <a:rPr lang="en-US" sz="2200" b="1" u="sng" dirty="0">
                <a:solidFill>
                  <a:srgbClr val="2C2460"/>
                </a:solidFill>
                <a:latin typeface="Arial" panose="020B0604020202020204" pitchFamily="34" charset="0"/>
                <a:cs typeface="Arial" panose="020B0604020202020204" pitchFamily="34" charset="0"/>
              </a:rPr>
              <a:t>5DNPCCSS</a:t>
            </a:r>
          </a:p>
        </p:txBody>
      </p:sp>
      <p:graphicFrame>
        <p:nvGraphicFramePr>
          <p:cNvPr id="38" name="Chart 37">
            <a:extLst>
              <a:ext uri="{FF2B5EF4-FFF2-40B4-BE49-F238E27FC236}">
                <a16:creationId xmlns:a16="http://schemas.microsoft.com/office/drawing/2014/main" id="{ED3068DC-79D3-45D9-0999-D73E596055B4}"/>
              </a:ext>
            </a:extLst>
          </p:cNvPr>
          <p:cNvGraphicFramePr>
            <a:graphicFrameLocks/>
          </p:cNvGraphicFramePr>
          <p:nvPr>
            <p:extLst>
              <p:ext uri="{D42A27DB-BD31-4B8C-83A1-F6EECF244321}">
                <p14:modId xmlns:p14="http://schemas.microsoft.com/office/powerpoint/2010/main" val="3855491592"/>
              </p:ext>
            </p:extLst>
          </p:nvPr>
        </p:nvGraphicFramePr>
        <p:xfrm>
          <a:off x="11375228" y="11711074"/>
          <a:ext cx="9261439" cy="400109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9" name="Chart 38">
            <a:extLst>
              <a:ext uri="{FF2B5EF4-FFF2-40B4-BE49-F238E27FC236}">
                <a16:creationId xmlns:a16="http://schemas.microsoft.com/office/drawing/2014/main" id="{9BE3CC0D-8F75-B239-E9F9-FF74B0374EB3}"/>
              </a:ext>
            </a:extLst>
          </p:cNvPr>
          <p:cNvGraphicFramePr>
            <a:graphicFrameLocks/>
          </p:cNvGraphicFramePr>
          <p:nvPr>
            <p:extLst>
              <p:ext uri="{D42A27DB-BD31-4B8C-83A1-F6EECF244321}">
                <p14:modId xmlns:p14="http://schemas.microsoft.com/office/powerpoint/2010/main" val="1806734877"/>
              </p:ext>
            </p:extLst>
          </p:nvPr>
        </p:nvGraphicFramePr>
        <p:xfrm>
          <a:off x="11375229" y="16524841"/>
          <a:ext cx="9261438" cy="4160281"/>
        </p:xfrm>
        <a:graphic>
          <a:graphicData uri="http://schemas.openxmlformats.org/drawingml/2006/chart">
            <c:chart xmlns:c="http://schemas.openxmlformats.org/drawingml/2006/chart" xmlns:r="http://schemas.openxmlformats.org/officeDocument/2006/relationships" r:id="rId3"/>
          </a:graphicData>
        </a:graphic>
      </p:graphicFrame>
      <p:sp>
        <p:nvSpPr>
          <p:cNvPr id="61" name="TextBox 60">
            <a:extLst>
              <a:ext uri="{FF2B5EF4-FFF2-40B4-BE49-F238E27FC236}">
                <a16:creationId xmlns:a16="http://schemas.microsoft.com/office/drawing/2014/main" id="{60F76A70-C53B-E53D-DF6D-E6446AE54546}"/>
              </a:ext>
            </a:extLst>
          </p:cNvPr>
          <p:cNvSpPr txBox="1"/>
          <p:nvPr/>
        </p:nvSpPr>
        <p:spPr>
          <a:xfrm>
            <a:off x="11247436" y="22154872"/>
            <a:ext cx="6116879" cy="430887"/>
          </a:xfrm>
          <a:prstGeom prst="rect">
            <a:avLst/>
          </a:prstGeom>
          <a:noFill/>
        </p:spPr>
        <p:txBody>
          <a:bodyPr wrap="square" rtlCol="0">
            <a:spAutoFit/>
          </a:bodyPr>
          <a:lstStyle/>
          <a:p>
            <a:pPr algn="ctr"/>
            <a:r>
              <a:rPr lang="en-US" sz="2200" b="1" u="sng" dirty="0">
                <a:solidFill>
                  <a:srgbClr val="2C2460"/>
                </a:solidFill>
                <a:latin typeface="Arial" panose="020B0604020202020204" pitchFamily="34" charset="0"/>
                <a:cs typeface="Arial" panose="020B0604020202020204" pitchFamily="34" charset="0"/>
              </a:rPr>
              <a:t>R4DNPCCSS</a:t>
            </a:r>
          </a:p>
        </p:txBody>
      </p:sp>
      <p:sp>
        <p:nvSpPr>
          <p:cNvPr id="62" name="TextBox 61">
            <a:extLst>
              <a:ext uri="{FF2B5EF4-FFF2-40B4-BE49-F238E27FC236}">
                <a16:creationId xmlns:a16="http://schemas.microsoft.com/office/drawing/2014/main" id="{231D564E-88E0-6625-5CCD-88CAFD2E2815}"/>
              </a:ext>
            </a:extLst>
          </p:cNvPr>
          <p:cNvSpPr txBox="1"/>
          <p:nvPr/>
        </p:nvSpPr>
        <p:spPr>
          <a:xfrm>
            <a:off x="15760296" y="22192813"/>
            <a:ext cx="6116879" cy="430887"/>
          </a:xfrm>
          <a:prstGeom prst="rect">
            <a:avLst/>
          </a:prstGeom>
          <a:noFill/>
        </p:spPr>
        <p:txBody>
          <a:bodyPr wrap="square" rtlCol="0">
            <a:spAutoFit/>
          </a:bodyPr>
          <a:lstStyle/>
          <a:p>
            <a:pPr algn="ctr"/>
            <a:r>
              <a:rPr lang="en-US" sz="2200" b="1" u="sng" dirty="0">
                <a:solidFill>
                  <a:srgbClr val="2C2460"/>
                </a:solidFill>
                <a:latin typeface="Arial" panose="020B0604020202020204" pitchFamily="34" charset="0"/>
                <a:cs typeface="Arial" panose="020B0604020202020204" pitchFamily="34" charset="0"/>
              </a:rPr>
              <a:t>5DNPCCSS</a:t>
            </a:r>
          </a:p>
        </p:txBody>
      </p:sp>
      <p:graphicFrame>
        <p:nvGraphicFramePr>
          <p:cNvPr id="63" name="Chart 62">
            <a:extLst>
              <a:ext uri="{FF2B5EF4-FFF2-40B4-BE49-F238E27FC236}">
                <a16:creationId xmlns:a16="http://schemas.microsoft.com/office/drawing/2014/main" id="{96E88686-122A-DC3D-0296-7BDCEB390F45}"/>
              </a:ext>
            </a:extLst>
          </p:cNvPr>
          <p:cNvGraphicFramePr>
            <a:graphicFrameLocks/>
          </p:cNvGraphicFramePr>
          <p:nvPr>
            <p:extLst>
              <p:ext uri="{D42A27DB-BD31-4B8C-83A1-F6EECF244321}">
                <p14:modId xmlns:p14="http://schemas.microsoft.com/office/powerpoint/2010/main" val="3770358012"/>
              </p:ext>
            </p:extLst>
          </p:nvPr>
        </p:nvGraphicFramePr>
        <p:xfrm>
          <a:off x="11198924" y="22674149"/>
          <a:ext cx="4561372" cy="348438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4" name="Chart 63">
            <a:extLst>
              <a:ext uri="{FF2B5EF4-FFF2-40B4-BE49-F238E27FC236}">
                <a16:creationId xmlns:a16="http://schemas.microsoft.com/office/drawing/2014/main" id="{5BDF887A-9C1F-A0A6-FB95-C31AA294694D}"/>
              </a:ext>
            </a:extLst>
          </p:cNvPr>
          <p:cNvGraphicFramePr>
            <a:graphicFrameLocks/>
          </p:cNvGraphicFramePr>
          <p:nvPr>
            <p:extLst>
              <p:ext uri="{D42A27DB-BD31-4B8C-83A1-F6EECF244321}">
                <p14:modId xmlns:p14="http://schemas.microsoft.com/office/powerpoint/2010/main" val="1062043272"/>
              </p:ext>
            </p:extLst>
          </p:nvPr>
        </p:nvGraphicFramePr>
        <p:xfrm>
          <a:off x="16349420" y="22688289"/>
          <a:ext cx="4562856" cy="3483864"/>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902543426"/>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E2841"/>
      </a:dk2>
      <a:lt2>
        <a:srgbClr val="E8E8E8"/>
      </a:lt2>
      <a:accent1>
        <a:srgbClr val="156082"/>
      </a:accent1>
      <a:accent2>
        <a:srgbClr val="14ACAA"/>
      </a:accent2>
      <a:accent3>
        <a:srgbClr val="2C2460"/>
      </a:accent3>
      <a:accent4>
        <a:srgbClr val="4F81BD"/>
      </a:accent4>
      <a:accent5>
        <a:srgbClr val="E2E2E6"/>
      </a:accent5>
      <a:accent6>
        <a:srgbClr val="B3A2C7"/>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89F0254DAC13241BD636787D523EB1A" ma:contentTypeVersion="17" ma:contentTypeDescription="Create a new document." ma:contentTypeScope="" ma:versionID="495bd57013607c7dc99630631d69cc89">
  <xsd:schema xmlns:xsd="http://www.w3.org/2001/XMLSchema" xmlns:xs="http://www.w3.org/2001/XMLSchema" xmlns:p="http://schemas.microsoft.com/office/2006/metadata/properties" xmlns:ns2="f8b34fd3-af78-4807-b886-7e6a01a185d3" xmlns:ns3="d6d2383b-45a0-4ddb-a407-c494fb1d4267" targetNamespace="http://schemas.microsoft.com/office/2006/metadata/properties" ma:root="true" ma:fieldsID="0474d14dc75be82a921feade20e119d2" ns2:_="" ns3:_="">
    <xsd:import namespace="f8b34fd3-af78-4807-b886-7e6a01a185d3"/>
    <xsd:import namespace="d6d2383b-45a0-4ddb-a407-c494fb1d4267"/>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b34fd3-af78-4807-b886-7e6a01a185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651625f-9b72-4f29-8efe-f6cc61343637"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description="" ma:hidden="true" ma:indexed="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descrip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6d2383b-45a0-4ddb-a407-c494fb1d4267"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25853ae-e482-4aa1-b58a-6e16aaf3d5ee}" ma:internalName="TaxCatchAll" ma:showField="CatchAllData" ma:web="d6d2383b-45a0-4ddb-a407-c494fb1d4267">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8b34fd3-af78-4807-b886-7e6a01a185d3">
      <Terms xmlns="http://schemas.microsoft.com/office/infopath/2007/PartnerControls"/>
    </lcf76f155ced4ddcb4097134ff3c332f>
    <TaxCatchAll xmlns="d6d2383b-45a0-4ddb-a407-c494fb1d4267" xsi:nil="true"/>
  </documentManagement>
</p:properties>
</file>

<file path=customXml/itemProps1.xml><?xml version="1.0" encoding="utf-8"?>
<ds:datastoreItem xmlns:ds="http://schemas.openxmlformats.org/officeDocument/2006/customXml" ds:itemID="{3390089D-D5BA-439D-AACD-EC846159A3CA}">
  <ds:schemaRefs>
    <ds:schemaRef ds:uri="http://schemas.microsoft.com/sharepoint/v3/contenttype/forms"/>
  </ds:schemaRefs>
</ds:datastoreItem>
</file>

<file path=customXml/itemProps2.xml><?xml version="1.0" encoding="utf-8"?>
<ds:datastoreItem xmlns:ds="http://schemas.openxmlformats.org/officeDocument/2006/customXml" ds:itemID="{B416E03F-972D-4449-81F9-40F52BFA5F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b34fd3-af78-4807-b886-7e6a01a185d3"/>
    <ds:schemaRef ds:uri="d6d2383b-45a0-4ddb-a407-c494fb1d42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BFC3E1D-7051-417A-80C5-983E2722529D}">
  <ds:schemaRefs>
    <ds:schemaRef ds:uri="http://schemas.microsoft.com/office/2006/metadata/properties"/>
    <ds:schemaRef ds:uri="http://schemas.microsoft.com/office/infopath/2007/PartnerControls"/>
    <ds:schemaRef ds:uri="f8b34fd3-af78-4807-b886-7e6a01a185d3"/>
    <ds:schemaRef ds:uri="d6d2383b-45a0-4ddb-a407-c494fb1d4267"/>
  </ds:schemaRefs>
</ds:datastoreItem>
</file>

<file path=docProps/app.xml><?xml version="1.0" encoding="utf-8"?>
<Properties xmlns="http://schemas.openxmlformats.org/officeDocument/2006/extended-properties" xmlns:vt="http://schemas.openxmlformats.org/officeDocument/2006/docPropsVTypes">
  <Template>Office Theme</Template>
  <TotalTime>1160</TotalTime>
  <Words>1712</Words>
  <Application>Microsoft Office PowerPoint</Application>
  <PresentationFormat>Custom</PresentationFormat>
  <Paragraphs>141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ANH BUI</dc:creator>
  <cp:lastModifiedBy>Kate Dryga (US)</cp:lastModifiedBy>
  <cp:revision>13</cp:revision>
  <dcterms:created xsi:type="dcterms:W3CDTF">2025-06-30T10:29:41Z</dcterms:created>
  <dcterms:modified xsi:type="dcterms:W3CDTF">2025-07-09T17:18:33Z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0x010100389F0254DAC13241BD636787D523EB1A</vt:lpwstr>
  </property>
</Properties>
</file>